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946570B-D30D-4C71-86A2-9EACF9AA0577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27F2EBF-FAF0-450F-9037-650908689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08720"/>
            <a:ext cx="7175351" cy="352839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</a:t>
            </a:r>
            <a:r>
              <a:rPr lang="kk-KZ" sz="3600" b="1" dirty="0" smtClean="0">
                <a:solidFill>
                  <a:srgbClr val="FF0000"/>
                </a:solidFill>
              </a:rPr>
              <a:t>.</a:t>
            </a:r>
            <a:r>
              <a:rPr lang="ru-RU" sz="3600" b="1" dirty="0" err="1" smtClean="0">
                <a:solidFill>
                  <a:srgbClr val="FF0000"/>
                </a:solidFill>
              </a:rPr>
              <a:t>Серікбаев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атындағы Шығыс Қазақстан техникалық университеті</a:t>
            </a:r>
            <a:r>
              <a:rPr lang="ru-RU" sz="3600" b="1" dirty="0" smtClean="0">
                <a:solidFill>
                  <a:srgbClr val="FF0000"/>
                </a:solidFill>
              </a:rPr>
              <a:t>.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653136"/>
            <a:ext cx="6400800" cy="1473200"/>
          </a:xfrm>
        </p:spPr>
        <p:txBody>
          <a:bodyPr>
            <a:normAutofit fontScale="92500" lnSpcReduction="10000"/>
          </a:bodyPr>
          <a:lstStyle/>
          <a:p>
            <a:r>
              <a:rPr lang="ru-RU" sz="3200" b="1" dirty="0" err="1" smtClean="0">
                <a:solidFill>
                  <a:schemeClr val="tx1"/>
                </a:solidFill>
              </a:rPr>
              <a:t>Пайдалы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қазба кен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орындарын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іздеу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</a:rPr>
              <a:t>және барлау</a:t>
            </a:r>
            <a:r>
              <a:rPr lang="ru-RU" sz="32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2-</a:t>
            </a:r>
            <a:r>
              <a:rPr lang="kk-KZ" sz="3200" b="1" dirty="0" smtClean="0">
                <a:solidFill>
                  <a:schemeClr val="tx1"/>
                </a:solidFill>
              </a:rPr>
              <a:t>дәріс.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09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>
            <a:noAutofit/>
          </a:bodyPr>
          <a:lstStyle/>
          <a:p>
            <a:pPr algn="ctr"/>
            <a:endParaRPr lang="ru-RU" sz="15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</a:rPr>
              <a:t>ӨНЕРКӘСІПТІК  </a:t>
            </a:r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</a:rPr>
              <a:t>КОНДИЦИЯЛАР ТУРАЛЫ ТҮСІНІК</a:t>
            </a:r>
          </a:p>
          <a:p>
            <a:pPr algn="ctr"/>
            <a:r>
              <a:rPr lang="kk-KZ" sz="1500" b="1" dirty="0" smtClean="0">
                <a:solidFill>
                  <a:schemeClr val="accent2">
                    <a:lumMod val="50000"/>
                  </a:schemeClr>
                </a:solidFill>
              </a:rPr>
              <a:t>(Промышленные кондиции)</a:t>
            </a:r>
            <a:endParaRPr lang="ru-RU" sz="15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700" dirty="0" smtClean="0"/>
              <a:t>1.1 </a:t>
            </a:r>
            <a:r>
              <a:rPr lang="ru-RU" sz="1700" dirty="0" err="1" smtClean="0"/>
              <a:t>кондицияларды</a:t>
            </a:r>
            <a:r>
              <a:rPr lang="ru-RU" sz="1700" dirty="0" smtClean="0"/>
              <a:t> </a:t>
            </a:r>
            <a:r>
              <a:rPr lang="ru-RU" sz="1700" dirty="0" err="1" smtClean="0"/>
              <a:t>анықтау және тағайындау</a:t>
            </a:r>
            <a:endParaRPr lang="ru-RU" sz="1700" dirty="0" smtClean="0"/>
          </a:p>
          <a:p>
            <a:r>
              <a:rPr lang="ru-RU" sz="1700" dirty="0" err="1" smtClean="0"/>
              <a:t>Кондициялар</a:t>
            </a:r>
            <a:r>
              <a:rPr lang="ru-RU" sz="1700" dirty="0" smtClean="0"/>
              <a:t> </a:t>
            </a:r>
            <a:r>
              <a:rPr lang="ru-RU" sz="1700" dirty="0" err="1" smtClean="0"/>
              <a:t>кен</a:t>
            </a:r>
            <a:r>
              <a:rPr lang="ru-RU" sz="1700" dirty="0" smtClean="0"/>
              <a:t> </a:t>
            </a:r>
            <a:r>
              <a:rPr lang="ru-RU" sz="1700" dirty="0" err="1" smtClean="0"/>
              <a:t>орнын</a:t>
            </a:r>
            <a:r>
              <a:rPr lang="ru-RU" sz="1700" dirty="0" smtClean="0"/>
              <a:t> </a:t>
            </a:r>
            <a:r>
              <a:rPr lang="ru-RU" sz="1700" dirty="0" err="1" smtClean="0"/>
              <a:t>бағалау үшін бастапқы деректер</a:t>
            </a:r>
            <a:r>
              <a:rPr lang="ru-RU" sz="1700" dirty="0" smtClean="0"/>
              <a:t> </a:t>
            </a:r>
            <a:r>
              <a:rPr lang="ru-RU" sz="1700" dirty="0" err="1" smtClean="0"/>
              <a:t>болып</a:t>
            </a:r>
            <a:r>
              <a:rPr lang="ru-RU" sz="1700" dirty="0" smtClean="0"/>
              <a:t> </a:t>
            </a:r>
            <a:r>
              <a:rPr lang="ru-RU" sz="1700" dirty="0" err="1" smtClean="0"/>
              <a:t>табылады</a:t>
            </a:r>
            <a:r>
              <a:rPr lang="ru-RU" sz="1700" dirty="0" smtClean="0"/>
              <a:t> </a:t>
            </a:r>
            <a:r>
              <a:rPr lang="ru-RU" sz="1700" dirty="0" err="1" smtClean="0"/>
              <a:t>және барлау</a:t>
            </a:r>
            <a:r>
              <a:rPr lang="ru-RU" sz="1700" dirty="0" smtClean="0"/>
              <a:t> </a:t>
            </a:r>
            <a:r>
              <a:rPr lang="ru-RU" sz="1700" dirty="0" err="1" smtClean="0"/>
              <a:t>нәтижелері негізінде</a:t>
            </a:r>
            <a:r>
              <a:rPr lang="ru-RU" sz="1700" dirty="0" smtClean="0"/>
              <a:t> </a:t>
            </a:r>
            <a:r>
              <a:rPr lang="ru-RU" sz="1700" dirty="0" err="1" smtClean="0"/>
              <a:t>белгіленеді</a:t>
            </a:r>
            <a:r>
              <a:rPr lang="ru-RU" sz="1700" dirty="0" smtClean="0"/>
              <a:t>. </a:t>
            </a:r>
            <a:r>
              <a:rPr lang="ru-RU" sz="1700" dirty="0" err="1" smtClean="0"/>
              <a:t>Оларды</a:t>
            </a:r>
            <a:r>
              <a:rPr lang="ru-RU" sz="1700" dirty="0" smtClean="0"/>
              <a:t> ҚР </a:t>
            </a:r>
            <a:r>
              <a:rPr lang="ru-RU" sz="1700" dirty="0" err="1" smtClean="0"/>
              <a:t>Министрлер</a:t>
            </a:r>
            <a:r>
              <a:rPr lang="ru-RU" sz="1700" dirty="0" smtClean="0"/>
              <a:t> </a:t>
            </a:r>
            <a:r>
              <a:rPr lang="ru-RU" sz="1700" dirty="0" err="1" smtClean="0"/>
              <a:t>Кеңесі жанындағы пайдалы</a:t>
            </a:r>
            <a:r>
              <a:rPr lang="ru-RU" sz="1700" dirty="0" smtClean="0"/>
              <a:t> </a:t>
            </a:r>
            <a:r>
              <a:rPr lang="ru-RU" sz="1700" dirty="0" err="1" smtClean="0"/>
              <a:t>қазбалар қорлары жөніндегі мемлекеттік</a:t>
            </a:r>
            <a:r>
              <a:rPr lang="ru-RU" sz="1700" dirty="0" smtClean="0"/>
              <a:t> комиссия </a:t>
            </a:r>
            <a:r>
              <a:rPr lang="ru-RU" sz="1700" dirty="0" err="1" smtClean="0"/>
              <a:t>қарайды және бекітеді</a:t>
            </a:r>
            <a:r>
              <a:rPr lang="ru-RU" sz="1700" dirty="0" smtClean="0"/>
              <a:t>. </a:t>
            </a:r>
            <a:r>
              <a:rPr lang="ru-RU" sz="1700" dirty="0" err="1" smtClean="0"/>
              <a:t>Кондициялар-бұл минералды</a:t>
            </a:r>
            <a:r>
              <a:rPr lang="ru-RU" sz="1700" dirty="0" smtClean="0"/>
              <a:t> </a:t>
            </a:r>
            <a:r>
              <a:rPr lang="ru-RU" sz="1700" dirty="0" err="1" smtClean="0"/>
              <a:t>шикізаттың сапасы</a:t>
            </a:r>
            <a:r>
              <a:rPr lang="ru-RU" sz="1700" dirty="0" smtClean="0"/>
              <a:t> мен </a:t>
            </a:r>
            <a:r>
              <a:rPr lang="ru-RU" sz="1700" dirty="0" err="1" smtClean="0"/>
              <a:t>мөлшеріне және кен</a:t>
            </a:r>
            <a:r>
              <a:rPr lang="ru-RU" sz="1700" dirty="0" smtClean="0"/>
              <a:t> </a:t>
            </a:r>
            <a:r>
              <a:rPr lang="ru-RU" sz="1700" dirty="0" err="1" smtClean="0"/>
              <a:t>орнының тау-кен-геологиялық  параметрлеріне</a:t>
            </a:r>
            <a:r>
              <a:rPr lang="ru-RU" sz="1700" dirty="0" smtClean="0"/>
              <a:t> </a:t>
            </a:r>
            <a:r>
              <a:rPr lang="ru-RU" sz="1700" dirty="0" err="1" smtClean="0"/>
              <a:t>қойылатын экономикалық тұрғыдан негізделген</a:t>
            </a:r>
            <a:r>
              <a:rPr lang="ru-RU" sz="1700" dirty="0" smtClean="0"/>
              <a:t> </a:t>
            </a:r>
            <a:r>
              <a:rPr lang="ru-RU" sz="1700" dirty="0" err="1" smtClean="0"/>
              <a:t>шекті</a:t>
            </a:r>
            <a:r>
              <a:rPr lang="ru-RU" sz="1700" dirty="0" smtClean="0"/>
              <a:t> </a:t>
            </a:r>
            <a:r>
              <a:rPr lang="ru-RU" sz="1700" dirty="0" err="1" smtClean="0"/>
              <a:t>талаптардың жиынтығы</a:t>
            </a:r>
            <a:r>
              <a:rPr lang="ru-RU" sz="1700" dirty="0" smtClean="0"/>
              <a:t>, </a:t>
            </a:r>
            <a:r>
              <a:rPr lang="ru-RU" sz="1700" dirty="0" err="1" smtClean="0"/>
              <a:t>мұнда контурлаудың</a:t>
            </a:r>
            <a:r>
              <a:rPr lang="ru-RU" sz="1700" dirty="0" smtClean="0"/>
              <a:t>, </a:t>
            </a:r>
            <a:r>
              <a:rPr lang="ru-RU" sz="1700" dirty="0" err="1" smtClean="0"/>
              <a:t>қорларды есептеудің және кен</a:t>
            </a:r>
            <a:r>
              <a:rPr lang="ru-RU" sz="1700" dirty="0" smtClean="0"/>
              <a:t> </a:t>
            </a:r>
            <a:r>
              <a:rPr lang="ru-RU" sz="1700" dirty="0" err="1" smtClean="0"/>
              <a:t>орындарын</a:t>
            </a:r>
            <a:r>
              <a:rPr lang="ru-RU" sz="1700" dirty="0" smtClean="0"/>
              <a:t> </a:t>
            </a:r>
            <a:r>
              <a:rPr lang="ru-RU" sz="1700" dirty="0" err="1" smtClean="0"/>
              <a:t>игерудің оңтайлы нұсқасы қамтамасыз етіледі</a:t>
            </a:r>
            <a:r>
              <a:rPr lang="ru-RU" sz="1700" dirty="0" smtClean="0"/>
              <a:t>. </a:t>
            </a:r>
            <a:r>
              <a:rPr lang="ru-RU" sz="1700" dirty="0" err="1" smtClean="0"/>
              <a:t>Кез</a:t>
            </a:r>
            <a:r>
              <a:rPr lang="ru-RU" sz="1700" dirty="0" smtClean="0"/>
              <a:t> </a:t>
            </a:r>
            <a:r>
              <a:rPr lang="ru-RU" sz="1700" dirty="0" err="1" smtClean="0"/>
              <a:t>келген</a:t>
            </a:r>
            <a:r>
              <a:rPr lang="ru-RU" sz="1700" dirty="0" smtClean="0"/>
              <a:t> </a:t>
            </a:r>
            <a:r>
              <a:rPr lang="ru-RU" sz="1700" dirty="0" err="1" smtClean="0"/>
              <a:t>кен</a:t>
            </a:r>
            <a:r>
              <a:rPr lang="ru-RU" sz="1700" dirty="0" smtClean="0"/>
              <a:t> </a:t>
            </a:r>
            <a:r>
              <a:rPr lang="ru-RU" sz="1700" dirty="0" err="1" smtClean="0"/>
              <a:t>орны</a:t>
            </a:r>
            <a:r>
              <a:rPr lang="ru-RU" sz="1700" dirty="0" smtClean="0"/>
              <a:t> </a:t>
            </a:r>
            <a:r>
              <a:rPr lang="ru-RU" sz="1700" dirty="0" err="1" smtClean="0"/>
              <a:t>жату</a:t>
            </a:r>
            <a:r>
              <a:rPr lang="ru-RU" sz="1700" dirty="0" smtClean="0"/>
              <a:t> </a:t>
            </a:r>
            <a:r>
              <a:rPr lang="ru-RU" sz="1700" dirty="0" err="1" smtClean="0"/>
              <a:t>жағдайлары </a:t>
            </a:r>
            <a:r>
              <a:rPr lang="ru-RU" sz="1700" dirty="0" smtClean="0"/>
              <a:t>мен </a:t>
            </a:r>
            <a:r>
              <a:rPr lang="ru-RU" sz="1700" dirty="0" err="1" smtClean="0"/>
              <a:t>тереңдігінің</a:t>
            </a:r>
            <a:r>
              <a:rPr lang="ru-RU" sz="1700" dirty="0" smtClean="0"/>
              <a:t>, </a:t>
            </a:r>
            <a:r>
              <a:rPr lang="ru-RU" sz="1700" dirty="0" err="1" smtClean="0"/>
              <a:t>кен</a:t>
            </a:r>
            <a:r>
              <a:rPr lang="ru-RU" sz="1700" dirty="0" smtClean="0"/>
              <a:t> </a:t>
            </a:r>
            <a:r>
              <a:rPr lang="ru-RU" sz="1700" dirty="0" err="1" smtClean="0"/>
              <a:t>денесі</a:t>
            </a:r>
            <a:r>
              <a:rPr lang="ru-RU" sz="1700" dirty="0" smtClean="0"/>
              <a:t> </a:t>
            </a:r>
            <a:r>
              <a:rPr lang="ru-RU" sz="1700" dirty="0" err="1" smtClean="0"/>
              <a:t>мен</a:t>
            </a:r>
            <a:r>
              <a:rPr lang="ru-RU" sz="1700" dirty="0" smtClean="0"/>
              <a:t> </a:t>
            </a:r>
            <a:r>
              <a:rPr lang="ru-RU" sz="1700" dirty="0" err="1" smtClean="0"/>
              <a:t>аршу</a:t>
            </a:r>
            <a:r>
              <a:rPr lang="ru-RU" sz="1700" dirty="0" smtClean="0"/>
              <a:t> </a:t>
            </a:r>
            <a:r>
              <a:rPr lang="ru-RU" sz="1700" dirty="0" err="1" smtClean="0"/>
              <a:t>жыныстарының қуатының</a:t>
            </a:r>
            <a:r>
              <a:rPr lang="ru-RU" sz="1700" dirty="0" smtClean="0"/>
              <a:t>, </a:t>
            </a:r>
            <a:r>
              <a:rPr lang="ru-RU" sz="1700" dirty="0" err="1" smtClean="0"/>
              <a:t>кенсіз</a:t>
            </a:r>
            <a:r>
              <a:rPr lang="ru-RU" sz="1700" dirty="0" smtClean="0"/>
              <a:t> </a:t>
            </a:r>
            <a:r>
              <a:rPr lang="ru-RU" sz="1700" dirty="0" err="1" smtClean="0"/>
              <a:t>қабаттардың мөлшері мен</a:t>
            </a:r>
            <a:r>
              <a:rPr lang="ru-RU" sz="1700" dirty="0" smtClean="0"/>
              <a:t> </a:t>
            </a:r>
            <a:r>
              <a:rPr lang="ru-RU" sz="1700" dirty="0" err="1" smtClean="0"/>
              <a:t>олардың кеңістіктік жағдайының</a:t>
            </a:r>
            <a:r>
              <a:rPr lang="ru-RU" sz="1700" dirty="0" smtClean="0"/>
              <a:t>, </a:t>
            </a:r>
            <a:r>
              <a:rPr lang="ru-RU" sz="1700" dirty="0" err="1" smtClean="0"/>
              <a:t>пайдалы</a:t>
            </a:r>
            <a:r>
              <a:rPr lang="ru-RU" sz="1700" dirty="0" smtClean="0"/>
              <a:t> </a:t>
            </a:r>
            <a:r>
              <a:rPr lang="ru-RU" sz="1700" dirty="0" err="1" smtClean="0"/>
              <a:t>қазбалар мен</a:t>
            </a:r>
            <a:r>
              <a:rPr lang="ru-RU" sz="1700" dirty="0" smtClean="0"/>
              <a:t> </a:t>
            </a:r>
            <a:r>
              <a:rPr lang="ru-RU" sz="1700" dirty="0" err="1" smtClean="0"/>
              <a:t>зиянды</a:t>
            </a:r>
            <a:r>
              <a:rPr lang="ru-RU" sz="1700" dirty="0" smtClean="0"/>
              <a:t> </a:t>
            </a:r>
            <a:r>
              <a:rPr lang="ru-RU" sz="1700" dirty="0" err="1" smtClean="0"/>
              <a:t>компоненттердің құрамының</a:t>
            </a:r>
            <a:r>
              <a:rPr lang="ru-RU" sz="1700" dirty="0" smtClean="0"/>
              <a:t>, </a:t>
            </a:r>
            <a:r>
              <a:rPr lang="ru-RU" sz="1700" dirty="0" err="1" smtClean="0"/>
              <a:t>кендер</a:t>
            </a:r>
            <a:r>
              <a:rPr lang="ru-RU" sz="1700" dirty="0" smtClean="0"/>
              <a:t> </a:t>
            </a:r>
            <a:r>
              <a:rPr lang="ru-RU" sz="1700" dirty="0" err="1" smtClean="0"/>
              <a:t>мен</a:t>
            </a:r>
            <a:r>
              <a:rPr lang="ru-RU" sz="1700" dirty="0" smtClean="0"/>
              <a:t> </a:t>
            </a:r>
            <a:r>
              <a:rPr lang="ru-RU" sz="1700" dirty="0" err="1" smtClean="0"/>
              <a:t>сыйымды</a:t>
            </a:r>
            <a:r>
              <a:rPr lang="ru-RU" sz="1700" dirty="0" smtClean="0"/>
              <a:t> </a:t>
            </a:r>
            <a:r>
              <a:rPr lang="ru-RU" sz="1700" dirty="0" err="1" smtClean="0"/>
              <a:t>жыныстардың</a:t>
            </a:r>
            <a:r>
              <a:rPr lang="ru-RU" sz="1700" dirty="0" smtClean="0"/>
              <a:t>, су </a:t>
            </a:r>
            <a:r>
              <a:rPr lang="ru-RU" sz="1700" dirty="0" err="1" smtClean="0"/>
              <a:t>ағындарының және </a:t>
            </a:r>
            <a:r>
              <a:rPr lang="ru-RU" sz="1700" dirty="0" smtClean="0"/>
              <a:t>т. б. </a:t>
            </a:r>
            <a:r>
              <a:rPr lang="ru-RU" sz="1700" dirty="0" err="1" smtClean="0"/>
              <a:t>тұрақтылығының үлкен өзгергіштігімен сипатталады.Кондициялардың негіздемесі</a:t>
            </a:r>
            <a:r>
              <a:rPr lang="ru-RU" sz="1700" dirty="0" smtClean="0"/>
              <a:t> </a:t>
            </a:r>
            <a:r>
              <a:rPr lang="ru-RU" sz="1700" dirty="0" err="1" smtClean="0"/>
              <a:t>әр түрлі геологиялық-өнеркәсіптік және техникалық-экономикалық параметрлердің заңды байланыстарын</a:t>
            </a:r>
            <a:r>
              <a:rPr lang="ru-RU" sz="1700" dirty="0" smtClean="0"/>
              <a:t> </a:t>
            </a:r>
            <a:r>
              <a:rPr lang="ru-RU" sz="1700" dirty="0" err="1" smtClean="0"/>
              <a:t>анықтаудан, жер</a:t>
            </a:r>
            <a:r>
              <a:rPr lang="ru-RU" sz="1700" dirty="0" smtClean="0"/>
              <a:t> </a:t>
            </a:r>
            <a:r>
              <a:rPr lang="ru-RU" sz="1700" dirty="0" err="1" smtClean="0"/>
              <a:t>қойнауын пайдаланудың толықтығын, кешенділігін</a:t>
            </a:r>
            <a:r>
              <a:rPr lang="ru-RU" sz="1700" dirty="0" smtClean="0"/>
              <a:t> </a:t>
            </a:r>
            <a:r>
              <a:rPr lang="ru-RU" sz="1700" dirty="0" err="1" smtClean="0"/>
              <a:t>және қорғауды және пайдалану</a:t>
            </a:r>
            <a:r>
              <a:rPr lang="ru-RU" sz="1700" dirty="0" smtClean="0"/>
              <a:t> </a:t>
            </a:r>
            <a:r>
              <a:rPr lang="ru-RU" sz="1700" dirty="0" err="1" smtClean="0"/>
              <a:t>кезіндегі</a:t>
            </a:r>
            <a:r>
              <a:rPr lang="ru-RU" sz="1700" dirty="0" smtClean="0"/>
              <a:t> </a:t>
            </a:r>
            <a:r>
              <a:rPr lang="ru-RU" sz="1700" dirty="0" err="1" smtClean="0"/>
              <a:t>ең жоғары экономикалық әсерді қамтамасыз ететін</a:t>
            </a:r>
            <a:r>
              <a:rPr lang="ru-RU" sz="1700" dirty="0" smtClean="0"/>
              <a:t> </a:t>
            </a:r>
            <a:r>
              <a:rPr lang="ru-RU" sz="1700" dirty="0" err="1" smtClean="0"/>
              <a:t>кен</a:t>
            </a:r>
            <a:r>
              <a:rPr lang="ru-RU" sz="1700" dirty="0" smtClean="0"/>
              <a:t> </a:t>
            </a:r>
            <a:r>
              <a:rPr lang="ru-RU" sz="1700" dirty="0" err="1" smtClean="0"/>
              <a:t>орнын</a:t>
            </a:r>
            <a:r>
              <a:rPr lang="ru-RU" sz="1700" dirty="0" smtClean="0"/>
              <a:t> </a:t>
            </a:r>
            <a:r>
              <a:rPr lang="ru-RU" sz="1700" dirty="0" err="1" smtClean="0"/>
              <a:t>контурлау</a:t>
            </a:r>
            <a:r>
              <a:rPr lang="ru-RU" sz="1700" dirty="0" smtClean="0"/>
              <a:t> мен </a:t>
            </a:r>
            <a:r>
              <a:rPr lang="ru-RU" sz="1700" dirty="0" err="1" smtClean="0"/>
              <a:t>пайдаланудың ең оңтайлы нұсқасын таңдаудан тұратын зерттеу</a:t>
            </a:r>
            <a:r>
              <a:rPr lang="ru-RU" sz="1700" dirty="0" smtClean="0"/>
              <a:t> </a:t>
            </a:r>
            <a:r>
              <a:rPr lang="ru-RU" sz="1700" dirty="0" err="1" smtClean="0"/>
              <a:t>жұмысын білдіреді</a:t>
            </a:r>
            <a:r>
              <a:rPr lang="ru-RU" sz="1700" dirty="0" smtClean="0"/>
              <a:t>. </a:t>
            </a:r>
            <a:endParaRPr lang="ru-RU" sz="1700" dirty="0"/>
          </a:p>
        </p:txBody>
      </p:sp>
    </p:spTree>
    <p:extLst>
      <p:ext uri="{BB962C8B-B14F-4D97-AF65-F5344CB8AC3E}">
        <p14:creationId xmlns="" xmlns:p14="http://schemas.microsoft.com/office/powerpoint/2010/main" val="216731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500042"/>
            <a:ext cx="7408333" cy="5626121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Сол</a:t>
            </a:r>
            <a:r>
              <a:rPr lang="ru-RU" sz="2000" dirty="0" smtClean="0"/>
              <a:t> </a:t>
            </a:r>
            <a:r>
              <a:rPr lang="ru-RU" sz="2000" dirty="0" err="1" smtClean="0"/>
              <a:t>кен</a:t>
            </a:r>
            <a:r>
              <a:rPr lang="ru-RU" sz="2000" dirty="0" smtClean="0"/>
              <a:t> </a:t>
            </a:r>
            <a:r>
              <a:rPr lang="ru-RU" sz="2000" dirty="0" err="1" smtClean="0"/>
              <a:t>орнына</a:t>
            </a:r>
            <a:r>
              <a:rPr lang="ru-RU" sz="2000" dirty="0" smtClean="0"/>
              <a:t> кондиция </a:t>
            </a:r>
            <a:r>
              <a:rPr lang="ru-RU" sz="2000" dirty="0" err="1" smtClean="0"/>
              <a:t>бірнеше</a:t>
            </a:r>
            <a:r>
              <a:rPr lang="ru-RU" sz="2000" dirty="0" smtClean="0"/>
              <a:t> </a:t>
            </a:r>
            <a:r>
              <a:rPr lang="ru-RU" sz="2000" dirty="0" err="1" smtClean="0"/>
              <a:t>рет</a:t>
            </a:r>
            <a:r>
              <a:rPr lang="ru-RU" sz="2000" dirty="0" smtClean="0"/>
              <a:t> игеріледі.1.Алдын ала </a:t>
            </a:r>
            <a:r>
              <a:rPr lang="ru-RU" sz="2000" dirty="0" err="1" smtClean="0"/>
              <a:t>барлаудан</a:t>
            </a:r>
            <a:r>
              <a:rPr lang="ru-RU" sz="2000" dirty="0" smtClean="0"/>
              <a:t> </a:t>
            </a:r>
            <a:r>
              <a:rPr lang="ru-RU" sz="2000" dirty="0" err="1" smtClean="0"/>
              <a:t>кейін</a:t>
            </a:r>
            <a:r>
              <a:rPr lang="ru-RU" sz="2000" dirty="0" smtClean="0"/>
              <a:t> </a:t>
            </a:r>
            <a:r>
              <a:rPr lang="ru-RU" sz="2000" dirty="0" err="1" smtClean="0"/>
              <a:t>уақытша кондициядеп</a:t>
            </a:r>
            <a:r>
              <a:rPr lang="ru-RU" sz="2000" dirty="0" smtClean="0"/>
              <a:t> аталады.2.Келесі </a:t>
            </a:r>
            <a:r>
              <a:rPr lang="ru-RU" sz="2000" dirty="0" err="1" smtClean="0"/>
              <a:t>жағдайлар егжей-тегжейлі</a:t>
            </a:r>
            <a:r>
              <a:rPr lang="ru-RU" sz="2000" dirty="0" smtClean="0"/>
              <a:t> </a:t>
            </a:r>
            <a:r>
              <a:rPr lang="ru-RU" sz="2000" dirty="0" err="1" smtClean="0"/>
              <a:t>барлау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материалдары</a:t>
            </a:r>
            <a:r>
              <a:rPr lang="ru-RU" sz="2000" dirty="0" smtClean="0"/>
              <a:t>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 </a:t>
            </a:r>
            <a:r>
              <a:rPr lang="ru-RU" sz="2000" dirty="0" err="1" smtClean="0"/>
              <a:t>дайындалады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тұрақты </a:t>
            </a:r>
            <a:r>
              <a:rPr lang="ru-RU" sz="2000" dirty="0" smtClean="0"/>
              <a:t>кондиция </a:t>
            </a:r>
            <a:r>
              <a:rPr lang="ru-RU" sz="2000" dirty="0" err="1" smtClean="0"/>
              <a:t>болып</a:t>
            </a:r>
            <a:r>
              <a:rPr lang="ru-RU" sz="2000" dirty="0" smtClean="0"/>
              <a:t> табылады.</a:t>
            </a:r>
            <a:r>
              <a:rPr lang="ru-RU" sz="2000" dirty="0" err="1" smtClean="0"/>
              <a:t>Тұрақты кондициялар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минералдық шикізат</a:t>
            </a:r>
            <a:r>
              <a:rPr lang="ru-RU" sz="2000" dirty="0" smtClean="0"/>
              <a:t> </a:t>
            </a:r>
            <a:r>
              <a:rPr lang="ru-RU" sz="2000" dirty="0" err="1" smtClean="0"/>
              <a:t>қорларын контурлау</a:t>
            </a:r>
            <a:r>
              <a:rPr lang="ru-RU" sz="2000" dirty="0" smtClean="0"/>
              <a:t>, </a:t>
            </a:r>
            <a:r>
              <a:rPr lang="ru-RU" sz="2000" dirty="0" err="1" smtClean="0"/>
              <a:t>есептеу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бекіту</a:t>
            </a:r>
            <a:r>
              <a:rPr lang="ru-RU" sz="2000" dirty="0" smtClean="0"/>
              <a:t>, </a:t>
            </a:r>
            <a:r>
              <a:rPr lang="ru-RU" sz="2000" dirty="0" err="1" smtClean="0"/>
              <a:t>есептелген</a:t>
            </a:r>
            <a:r>
              <a:rPr lang="ru-RU" sz="2000" dirty="0" smtClean="0"/>
              <a:t> </a:t>
            </a:r>
            <a:r>
              <a:rPr lang="ru-RU" sz="2000" dirty="0" err="1" smtClean="0"/>
              <a:t>қорларды геологиялық-экономикалық бағалау</a:t>
            </a:r>
            <a:r>
              <a:rPr lang="ru-RU" sz="2000" dirty="0" smtClean="0"/>
              <a:t>, </a:t>
            </a:r>
            <a:r>
              <a:rPr lang="ru-RU" sz="2000" dirty="0" err="1" smtClean="0"/>
              <a:t>кен</a:t>
            </a:r>
            <a:r>
              <a:rPr lang="ru-RU" sz="2000" dirty="0" smtClean="0"/>
              <a:t> </a:t>
            </a:r>
            <a:r>
              <a:rPr lang="ru-RU" sz="2000" dirty="0" err="1" smtClean="0"/>
              <a:t>орнында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одан</a:t>
            </a:r>
            <a:r>
              <a:rPr lang="ru-RU" sz="2000" dirty="0" smtClean="0"/>
              <a:t> </a:t>
            </a:r>
            <a:r>
              <a:rPr lang="ru-RU" sz="2000" dirty="0" err="1" smtClean="0"/>
              <a:t>әрі геологиялық барлау</a:t>
            </a:r>
            <a:r>
              <a:rPr lang="ru-RU" sz="2000" dirty="0" smtClean="0"/>
              <a:t> </a:t>
            </a:r>
            <a:r>
              <a:rPr lang="ru-RU" sz="2000" dirty="0" err="1" smtClean="0"/>
              <a:t>жұмыстарын жүргізу</a:t>
            </a:r>
            <a:r>
              <a:rPr lang="ru-RU" sz="2000" dirty="0" smtClean="0"/>
              <a:t>, </a:t>
            </a:r>
            <a:r>
              <a:rPr lang="ru-RU" sz="2000" dirty="0" err="1" smtClean="0"/>
              <a:t>тау-кен</a:t>
            </a:r>
            <a:r>
              <a:rPr lang="ru-RU" sz="2000" dirty="0" smtClean="0"/>
              <a:t> </a:t>
            </a:r>
            <a:r>
              <a:rPr lang="ru-RU" sz="2000" dirty="0" err="1" smtClean="0"/>
              <a:t>өндіруші кәсіпорындарды жасау</a:t>
            </a:r>
            <a:r>
              <a:rPr lang="ru-RU" sz="2000" dirty="0" smtClean="0"/>
              <a:t>, </a:t>
            </a:r>
            <a:r>
              <a:rPr lang="ru-RU" sz="2000" dirty="0" err="1" smtClean="0"/>
              <a:t>өндіруді жоспарлау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жүргізу және жер</a:t>
            </a:r>
            <a:r>
              <a:rPr lang="ru-RU" sz="2000" dirty="0" smtClean="0"/>
              <a:t> </a:t>
            </a:r>
            <a:r>
              <a:rPr lang="ru-RU" sz="2000" dirty="0" err="1" smtClean="0"/>
              <a:t>қойнауын қорғау жөніндегі қағидалардың орындалуын</a:t>
            </a:r>
            <a:r>
              <a:rPr lang="ru-RU" sz="2000" dirty="0" smtClean="0"/>
              <a:t> </a:t>
            </a:r>
            <a:r>
              <a:rPr lang="ru-RU" sz="2000" dirty="0" err="1" smtClean="0"/>
              <a:t>бақылау үшін пайдаланылады.Тау-кен</a:t>
            </a:r>
            <a:r>
              <a:rPr lang="ru-RU" sz="2000" dirty="0" smtClean="0"/>
              <a:t> </a:t>
            </a:r>
            <a:r>
              <a:rPr lang="ru-RU" sz="2000" dirty="0" err="1" smtClean="0"/>
              <a:t>өндіру кәсіпорындарын жобалау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процесінде</a:t>
            </a:r>
            <a:r>
              <a:rPr lang="ru-RU" sz="2000" dirty="0" smtClean="0"/>
              <a:t> </a:t>
            </a:r>
            <a:r>
              <a:rPr lang="ru-RU" sz="2000" dirty="0" err="1" smtClean="0"/>
              <a:t>жаңа факторлар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нақтылануы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анықталуы мүмкін</a:t>
            </a:r>
            <a:r>
              <a:rPr lang="ru-RU" sz="2000" dirty="0" smtClean="0"/>
              <a:t>. </a:t>
            </a:r>
            <a:r>
              <a:rPr lang="ru-RU" sz="2000" dirty="0" err="1" smtClean="0"/>
              <a:t>Бұл кондицияларды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қайта қарауға негіз</a:t>
            </a:r>
            <a:r>
              <a:rPr lang="ru-RU" sz="2000" dirty="0" smtClean="0"/>
              <a:t> </a:t>
            </a:r>
            <a:r>
              <a:rPr lang="ru-RU" sz="2000" dirty="0" err="1" smtClean="0"/>
              <a:t>болады</a:t>
            </a:r>
            <a:r>
              <a:rPr lang="ru-RU" sz="2000" dirty="0" smtClean="0"/>
              <a:t> </a:t>
            </a:r>
            <a:r>
              <a:rPr lang="ru-RU" sz="2000" dirty="0" err="1" smtClean="0"/>
              <a:t>(бұл өнім бағасының өзгеруі, технологияның жетілдірілуі</a:t>
            </a:r>
            <a:r>
              <a:rPr lang="ru-RU" sz="2000" dirty="0" smtClean="0"/>
              <a:t>, </a:t>
            </a:r>
            <a:r>
              <a:rPr lang="ru-RU" sz="2000" dirty="0" err="1" smtClean="0"/>
              <a:t>жату</a:t>
            </a:r>
            <a:r>
              <a:rPr lang="ru-RU" sz="2000" dirty="0" smtClean="0"/>
              <a:t> </a:t>
            </a:r>
            <a:r>
              <a:rPr lang="ru-RU" sz="2000" dirty="0" err="1" smtClean="0"/>
              <a:t>жағдайлары, кен</a:t>
            </a:r>
            <a:r>
              <a:rPr lang="ru-RU" sz="2000" dirty="0" smtClean="0"/>
              <a:t> </a:t>
            </a:r>
            <a:r>
              <a:rPr lang="ru-RU" sz="2000" dirty="0" err="1" smtClean="0"/>
              <a:t>денелерінің морфологиясы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</a:t>
            </a:r>
            <a:r>
              <a:rPr lang="ru-RU" sz="2000" dirty="0" smtClean="0"/>
              <a:t>т.б. </a:t>
            </a:r>
            <a:r>
              <a:rPr lang="ru-RU" sz="2000" dirty="0" err="1" smtClean="0"/>
              <a:t>туралы</a:t>
            </a:r>
            <a:r>
              <a:rPr lang="ru-RU" sz="2000" dirty="0" smtClean="0"/>
              <a:t> </a:t>
            </a:r>
            <a:r>
              <a:rPr lang="ru-RU" sz="2000" dirty="0" err="1" smtClean="0"/>
              <a:t>идеялардың айтарлықтай өзгеруі</a:t>
            </a:r>
            <a:r>
              <a:rPr lang="ru-RU" sz="2000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8820472" cy="11853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err="1" smtClean="0"/>
              <a:t>Кондициялардың негіздемесі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1071546"/>
            <a:ext cx="7550224" cy="5021750"/>
          </a:xfrm>
        </p:spPr>
        <p:txBody>
          <a:bodyPr>
            <a:normAutofit fontScale="90000"/>
          </a:bodyPr>
          <a:lstStyle/>
          <a:p>
            <a:pPr lvl="1"/>
            <a:r>
              <a:rPr lang="ru-RU" b="1" dirty="0"/>
              <a:t>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 err="1" smtClean="0"/>
              <a:t>Кондициялардың мынадай</a:t>
            </a:r>
            <a:r>
              <a:rPr lang="ru-RU" dirty="0" smtClean="0"/>
              <a:t> </a:t>
            </a:r>
            <a:r>
              <a:rPr lang="ru-RU" dirty="0" err="1" smtClean="0"/>
              <a:t>негіздемелері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: </a:t>
            </a:r>
            <a:br>
              <a:rPr lang="ru-RU" dirty="0" smtClean="0"/>
            </a:br>
            <a:r>
              <a:rPr lang="ru-RU" dirty="0" smtClean="0"/>
              <a:t>1) </a:t>
            </a:r>
            <a:r>
              <a:rPr lang="ru-RU" dirty="0" err="1" smtClean="0"/>
              <a:t>Геологиялық негіздеме</a:t>
            </a:r>
            <a:r>
              <a:rPr lang="ru-RU" dirty="0" smtClean="0"/>
              <a:t> - </a:t>
            </a:r>
            <a:r>
              <a:rPr lang="ru-RU" dirty="0" err="1" smtClean="0"/>
              <a:t>бұл кен</a:t>
            </a:r>
            <a:r>
              <a:rPr lang="ru-RU" dirty="0" smtClean="0"/>
              <a:t> </a:t>
            </a:r>
            <a:r>
              <a:rPr lang="ru-RU" dirty="0" err="1" smtClean="0"/>
              <a:t>орнының ауқымының</a:t>
            </a:r>
            <a:r>
              <a:rPr lang="ru-RU" dirty="0" smtClean="0"/>
              <a:t>, </a:t>
            </a:r>
            <a:r>
              <a:rPr lang="ru-RU" dirty="0" err="1" smtClean="0"/>
              <a:t>орналасу</a:t>
            </a:r>
            <a:r>
              <a:rPr lang="ru-RU" dirty="0" smtClean="0"/>
              <a:t> </a:t>
            </a:r>
            <a:r>
              <a:rPr lang="ru-RU" dirty="0" err="1" smtClean="0"/>
              <a:t>жағдайларының</a:t>
            </a:r>
            <a:r>
              <a:rPr lang="ru-RU" dirty="0" smtClean="0"/>
              <a:t>,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құрылысының</a:t>
            </a:r>
            <a:r>
              <a:rPr lang="ru-RU" dirty="0" smtClean="0"/>
              <a:t>, </a:t>
            </a:r>
            <a:r>
              <a:rPr lang="ru-RU" dirty="0" err="1" smtClean="0"/>
              <a:t>өзгермелілігі </a:t>
            </a:r>
            <a:r>
              <a:rPr lang="ru-RU" dirty="0" smtClean="0"/>
              <a:t>мен </a:t>
            </a:r>
            <a:r>
              <a:rPr lang="ru-RU" dirty="0" err="1" smtClean="0"/>
              <a:t>зерделенуінің</a:t>
            </a:r>
            <a:r>
              <a:rPr lang="ru-RU" dirty="0" smtClean="0"/>
              <a:t>, </a:t>
            </a:r>
            <a:r>
              <a:rPr lang="ru-RU" dirty="0" err="1" smtClean="0"/>
              <a:t>оның кен-техникалық және гидрогеологиялық игеру</a:t>
            </a:r>
            <a:r>
              <a:rPr lang="ru-RU" dirty="0" smtClean="0"/>
              <a:t> </a:t>
            </a:r>
            <a:r>
              <a:rPr lang="ru-RU" dirty="0" err="1" smtClean="0"/>
              <a:t>жағдайларының</a:t>
            </a:r>
            <a:r>
              <a:rPr lang="ru-RU" dirty="0" smtClean="0"/>
              <a:t>, </a:t>
            </a:r>
            <a:r>
              <a:rPr lang="ru-RU" dirty="0" err="1" smtClean="0"/>
              <a:t>кеңістіктік жағдайының</a:t>
            </a:r>
            <a:r>
              <a:rPr lang="ru-RU" dirty="0" smtClean="0"/>
              <a:t>, </a:t>
            </a:r>
            <a:r>
              <a:rPr lang="ru-RU" dirty="0" err="1" smtClean="0"/>
              <a:t>кендердің сапасының</a:t>
            </a:r>
            <a:r>
              <a:rPr lang="ru-RU" dirty="0" smtClean="0"/>
              <a:t>, </a:t>
            </a:r>
            <a:r>
              <a:rPr lang="ru-RU" dirty="0" err="1" smtClean="0"/>
              <a:t>олардың типтерінің және </a:t>
            </a:r>
            <a:r>
              <a:rPr lang="ru-RU" dirty="0" smtClean="0"/>
              <a:t>т.б. </a:t>
            </a:r>
            <a:r>
              <a:rPr lang="ru-RU" dirty="0" err="1" smtClean="0"/>
              <a:t>толық сипаттамасы</a:t>
            </a:r>
            <a:r>
              <a:rPr lang="ru-RU" dirty="0" smtClean="0"/>
              <a:t>, </a:t>
            </a:r>
            <a:r>
              <a:rPr lang="ru-RU" dirty="0" err="1" smtClean="0"/>
              <a:t>геологиялық негіздеме</a:t>
            </a:r>
            <a:r>
              <a:rPr lang="ru-RU" dirty="0" smtClean="0"/>
              <a:t> </a:t>
            </a:r>
            <a:r>
              <a:rPr lang="ru-RU" dirty="0" err="1" smtClean="0"/>
              <a:t>міндетті</a:t>
            </a:r>
            <a:r>
              <a:rPr lang="ru-RU" dirty="0" smtClean="0"/>
              <a:t> </a:t>
            </a:r>
            <a:r>
              <a:rPr lang="ru-RU" dirty="0" err="1" smtClean="0"/>
              <a:t>түрде кен</a:t>
            </a:r>
            <a:r>
              <a:rPr lang="ru-RU" dirty="0" smtClean="0"/>
              <a:t> </a:t>
            </a:r>
            <a:r>
              <a:rPr lang="ru-RU" dirty="0" err="1" smtClean="0"/>
              <a:t>денелерінің морфологиясы</a:t>
            </a:r>
            <a:r>
              <a:rPr lang="ru-RU" dirty="0" smtClean="0"/>
              <a:t> мен </a:t>
            </a:r>
            <a:r>
              <a:rPr lang="ru-RU" dirty="0" err="1" smtClean="0"/>
              <a:t>ауқымының тәуелділігін</a:t>
            </a:r>
            <a:r>
              <a:rPr lang="ru-RU" dirty="0" smtClean="0"/>
              <a:t>, </a:t>
            </a:r>
            <a:r>
              <a:rPr lang="ru-RU" dirty="0" err="1" smtClean="0"/>
              <a:t>сондай-ақ кен</a:t>
            </a:r>
            <a:r>
              <a:rPr lang="ru-RU" dirty="0" smtClean="0"/>
              <a:t> </a:t>
            </a:r>
            <a:r>
              <a:rPr lang="ru-RU" dirty="0" err="1" smtClean="0"/>
              <a:t>сапасының негізгі</a:t>
            </a:r>
            <a:r>
              <a:rPr lang="ru-RU" dirty="0" smtClean="0"/>
              <a:t> </a:t>
            </a:r>
            <a:r>
              <a:rPr lang="ru-RU" dirty="0" err="1" smtClean="0"/>
              <a:t>геологиялық-өнеркәсіптік параметрлердің өзгеруіне тәуелділігін талдауды</a:t>
            </a:r>
            <a:r>
              <a:rPr lang="ru-RU" dirty="0" smtClean="0"/>
              <a:t> </a:t>
            </a:r>
            <a:r>
              <a:rPr lang="ru-RU" dirty="0" err="1" smtClean="0"/>
              <a:t>қамтуы тиіс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2) </a:t>
            </a:r>
            <a:r>
              <a:rPr lang="ru-RU" dirty="0" err="1" smtClean="0"/>
              <a:t>Техникалық-экономикалық негіздеме</a:t>
            </a:r>
            <a:r>
              <a:rPr lang="ru-RU" dirty="0" smtClean="0"/>
              <a:t> - </a:t>
            </a:r>
            <a:r>
              <a:rPr lang="ru-RU" dirty="0" err="1" smtClean="0"/>
              <a:t>бұл кенішті</a:t>
            </a:r>
            <a:r>
              <a:rPr lang="ru-RU" dirty="0" smtClean="0"/>
              <a:t> </a:t>
            </a:r>
            <a:r>
              <a:rPr lang="ru-RU" dirty="0" err="1" smtClean="0"/>
              <a:t>жобалау</a:t>
            </a:r>
            <a:r>
              <a:rPr lang="ru-RU" dirty="0" smtClean="0"/>
              <a:t> </a:t>
            </a:r>
            <a:r>
              <a:rPr lang="ru-RU" dirty="0" err="1" smtClean="0"/>
              <a:t>және оның процесінде</a:t>
            </a:r>
            <a:r>
              <a:rPr lang="ru-RU" dirty="0" smtClean="0"/>
              <a:t> </a:t>
            </a:r>
            <a:r>
              <a:rPr lang="ru-RU" dirty="0" err="1" smtClean="0"/>
              <a:t>минералдық шикізаттың барынша</a:t>
            </a:r>
            <a:r>
              <a:rPr lang="ru-RU" dirty="0" smtClean="0"/>
              <a:t> </a:t>
            </a:r>
            <a:r>
              <a:rPr lang="ru-RU" dirty="0" err="1" smtClean="0"/>
              <a:t>өндірілуін</a:t>
            </a:r>
            <a:r>
              <a:rPr lang="ru-RU" dirty="0" smtClean="0"/>
              <a:t>, </a:t>
            </a:r>
            <a:r>
              <a:rPr lang="ru-RU" dirty="0" err="1" smtClean="0"/>
              <a:t>қоршаған </a:t>
            </a:r>
            <a:r>
              <a:rPr lang="ru-RU" dirty="0" smtClean="0"/>
              <a:t>орта </a:t>
            </a:r>
            <a:r>
              <a:rPr lang="ru-RU" dirty="0" err="1" smtClean="0"/>
              <a:t>үшін ең </a:t>
            </a:r>
            <a:r>
              <a:rPr lang="ru-RU" dirty="0" smtClean="0"/>
              <a:t>аз </a:t>
            </a:r>
            <a:r>
              <a:rPr lang="ru-RU" dirty="0" err="1" smtClean="0"/>
              <a:t>шығындар </a:t>
            </a:r>
            <a:r>
              <a:rPr lang="ru-RU" dirty="0" smtClean="0"/>
              <a:t>мен </a:t>
            </a:r>
            <a:r>
              <a:rPr lang="ru-RU" dirty="0" err="1" smtClean="0"/>
              <a:t>залалды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т.б. </a:t>
            </a:r>
            <a:r>
              <a:rPr lang="ru-RU" dirty="0" err="1" smtClean="0"/>
              <a:t>қамтамасыз ететін</a:t>
            </a:r>
            <a:r>
              <a:rPr lang="ru-RU" dirty="0" smtClean="0"/>
              <a:t> </a:t>
            </a:r>
            <a:r>
              <a:rPr lang="ru-RU" dirty="0" err="1" smtClean="0"/>
              <a:t>геологиялық-өнеркәсіптік параметрлердің оңтайлы нұсқасын белгілеу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err="1" smtClean="0"/>
              <a:t>Кондицияларды</a:t>
            </a:r>
            <a:r>
              <a:rPr lang="ru-RU" dirty="0" smtClean="0"/>
              <a:t> </a:t>
            </a:r>
            <a:r>
              <a:rPr lang="ru-RU" dirty="0" err="1" smtClean="0"/>
              <a:t>техникалық-экономикалық негіздеу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мынадай</a:t>
            </a:r>
            <a:r>
              <a:rPr lang="ru-RU" dirty="0" smtClean="0"/>
              <a:t> </a:t>
            </a:r>
            <a:r>
              <a:rPr lang="ru-RU" dirty="0" err="1" smtClean="0"/>
              <a:t>көрсеткіштерді анықтау талап</a:t>
            </a:r>
            <a:r>
              <a:rPr lang="ru-RU" dirty="0" smtClean="0"/>
              <a:t> </a:t>
            </a:r>
            <a:r>
              <a:rPr lang="ru-RU" dirty="0" err="1" smtClean="0"/>
              <a:t>етіледі</a:t>
            </a:r>
            <a:r>
              <a:rPr lang="ru-RU" dirty="0" smtClean="0"/>
              <a:t>: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орнын</a:t>
            </a:r>
            <a:r>
              <a:rPr lang="ru-RU" dirty="0" smtClean="0"/>
              <a:t> </a:t>
            </a:r>
            <a:r>
              <a:rPr lang="ru-RU" dirty="0" err="1" smtClean="0"/>
              <a:t>игеру</a:t>
            </a:r>
            <a:r>
              <a:rPr lang="ru-RU" dirty="0" smtClean="0"/>
              <a:t> </a:t>
            </a:r>
            <a:r>
              <a:rPr lang="ru-RU" dirty="0" err="1" smtClean="0"/>
              <a:t>тәсілі </a:t>
            </a:r>
            <a:r>
              <a:rPr lang="ru-RU" dirty="0" smtClean="0"/>
              <a:t>мен </a:t>
            </a:r>
            <a:r>
              <a:rPr lang="ru-RU" dirty="0" err="1" smtClean="0"/>
              <a:t>жүйесі</a:t>
            </a:r>
            <a:r>
              <a:rPr lang="ru-RU" dirty="0" smtClean="0"/>
              <a:t>; </a:t>
            </a:r>
            <a:r>
              <a:rPr lang="ru-RU" dirty="0" err="1" smtClean="0"/>
              <a:t>кәсіпорынның жылдық қуаты</a:t>
            </a:r>
            <a:r>
              <a:rPr lang="ru-RU" dirty="0" smtClean="0"/>
              <a:t>; </a:t>
            </a:r>
            <a:r>
              <a:rPr lang="ru-RU" dirty="0" err="1" smtClean="0"/>
              <a:t>күрделі шығындар</a:t>
            </a:r>
            <a:r>
              <a:rPr lang="ru-RU" dirty="0" smtClean="0"/>
              <a:t>; </a:t>
            </a:r>
            <a:r>
              <a:rPr lang="ru-RU" dirty="0" err="1" smtClean="0"/>
              <a:t>тау-кен</a:t>
            </a:r>
            <a:r>
              <a:rPr lang="ru-RU" dirty="0" smtClean="0"/>
              <a:t> </a:t>
            </a:r>
            <a:r>
              <a:rPr lang="ru-RU" dirty="0" err="1" smtClean="0"/>
              <a:t>кәсіпорындары өнімінің өзіндік құны </a:t>
            </a:r>
            <a:r>
              <a:rPr lang="ru-RU" dirty="0" smtClean="0"/>
              <a:t>1т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орны</a:t>
            </a:r>
            <a:r>
              <a:rPr lang="ru-RU" dirty="0" smtClean="0"/>
              <a:t> мен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орнының құндылығы</a:t>
            </a:r>
            <a:r>
              <a:rPr lang="ru-RU" dirty="0" smtClean="0"/>
              <a:t>; </a:t>
            </a:r>
            <a:r>
              <a:rPr lang="ru-RU" dirty="0" err="1" smtClean="0"/>
              <a:t>күрделі салымдардың тиімділігі</a:t>
            </a:r>
            <a:r>
              <a:rPr lang="ru-RU" dirty="0" smtClean="0"/>
              <a:t>. 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3152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424935" cy="619268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ПАЙДАЛЫ </a:t>
            </a:r>
            <a:r>
              <a:rPr lang="ru-RU" dirty="0" smtClean="0"/>
              <a:t>ҚАЗБАЛАР ҚОРЛАРЫНЫҢ ЖІКТЕЛУІ</a:t>
            </a:r>
          </a:p>
          <a:p>
            <a:r>
              <a:rPr lang="ru-RU" dirty="0" err="1" smtClean="0"/>
              <a:t>Минералды</a:t>
            </a:r>
            <a:r>
              <a:rPr lang="ru-RU" dirty="0" smtClean="0"/>
              <a:t> </a:t>
            </a:r>
            <a:r>
              <a:rPr lang="ru-RU" dirty="0" err="1" smtClean="0"/>
              <a:t>шикізат</a:t>
            </a:r>
            <a:r>
              <a:rPr lang="ru-RU" dirty="0" smtClean="0"/>
              <a:t> </a:t>
            </a:r>
            <a:r>
              <a:rPr lang="ru-RU" dirty="0" err="1" smtClean="0"/>
              <a:t>қоры елдің халық шаруашылығы үшін үлкен маңызға ие</a:t>
            </a:r>
            <a:r>
              <a:rPr lang="ru-RU" dirty="0" smtClean="0"/>
              <a:t>.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қойнауындағы шикізат</a:t>
            </a:r>
            <a:r>
              <a:rPr lang="ru-RU" dirty="0" smtClean="0"/>
              <a:t> </a:t>
            </a:r>
            <a:r>
              <a:rPr lang="ru-RU" dirty="0" err="1" smtClean="0"/>
              <a:t>қорлары келесі</a:t>
            </a:r>
            <a:r>
              <a:rPr lang="ru-RU" dirty="0" smtClean="0"/>
              <a:t> </a:t>
            </a:r>
            <a:r>
              <a:rPr lang="ru-RU" dirty="0" err="1" smtClean="0"/>
              <a:t>көрсеткіштер бойынша</a:t>
            </a:r>
            <a:r>
              <a:rPr lang="ru-RU" dirty="0" smtClean="0"/>
              <a:t> </a:t>
            </a:r>
            <a:r>
              <a:rPr lang="ru-RU" dirty="0" err="1" smtClean="0"/>
              <a:t>сапалы</a:t>
            </a:r>
            <a:r>
              <a:rPr lang="ru-RU" dirty="0" smtClean="0"/>
              <a:t> </a:t>
            </a:r>
            <a:r>
              <a:rPr lang="ru-RU" dirty="0" err="1" smtClean="0"/>
              <a:t>сипатталуы</a:t>
            </a:r>
            <a:r>
              <a:rPr lang="ru-RU" dirty="0" smtClean="0"/>
              <a:t> </a:t>
            </a:r>
            <a:r>
              <a:rPr lang="ru-RU" dirty="0" err="1" smtClean="0"/>
              <a:t>тиіс</a:t>
            </a:r>
            <a:r>
              <a:rPr lang="ru-RU" dirty="0" smtClean="0"/>
              <a:t>: 1) </a:t>
            </a:r>
            <a:r>
              <a:rPr lang="ru-RU" dirty="0" err="1" smtClean="0"/>
              <a:t>қорлардың өнеркәсіптік кондицияларға сәйкестігі</a:t>
            </a:r>
            <a:r>
              <a:rPr lang="ru-RU" dirty="0" smtClean="0"/>
              <a:t>; 2)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денелерінің жату</a:t>
            </a:r>
            <a:r>
              <a:rPr lang="ru-RU" dirty="0" smtClean="0"/>
              <a:t> </a:t>
            </a:r>
            <a:r>
              <a:rPr lang="ru-RU" dirty="0" err="1" smtClean="0"/>
              <a:t>жағдайлары</a:t>
            </a:r>
            <a:r>
              <a:rPr lang="ru-RU" dirty="0" smtClean="0"/>
              <a:t>, </a:t>
            </a:r>
            <a:r>
              <a:rPr lang="ru-RU" dirty="0" err="1" smtClean="0"/>
              <a:t>пішіні</a:t>
            </a:r>
            <a:r>
              <a:rPr lang="ru-RU" dirty="0" smtClean="0"/>
              <a:t>, </a:t>
            </a:r>
            <a:r>
              <a:rPr lang="ru-RU" dirty="0" err="1" smtClean="0"/>
              <a:t>қуаты және құрылысы</a:t>
            </a:r>
            <a:r>
              <a:rPr lang="ru-RU" dirty="0" smtClean="0"/>
              <a:t>; 3) </a:t>
            </a:r>
            <a:r>
              <a:rPr lang="ru-RU" dirty="0" err="1" smtClean="0"/>
              <a:t>шикізаттың табиғи және өнеркәсіптік типтеріне</a:t>
            </a:r>
            <a:r>
              <a:rPr lang="ru-RU" dirty="0" smtClean="0"/>
              <a:t>, </a:t>
            </a:r>
            <a:r>
              <a:rPr lang="ru-RU" dirty="0" err="1" smtClean="0"/>
              <a:t>маркалары</a:t>
            </a:r>
            <a:r>
              <a:rPr lang="ru-RU" dirty="0" smtClean="0"/>
              <a:t> мен </a:t>
            </a:r>
            <a:r>
              <a:rPr lang="ru-RU" dirty="0" err="1" smtClean="0"/>
              <a:t>сорттарына</a:t>
            </a:r>
            <a:r>
              <a:rPr lang="ru-RU" dirty="0" smtClean="0"/>
              <a:t>; 4)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орнын</a:t>
            </a:r>
            <a:r>
              <a:rPr lang="ru-RU" dirty="0" smtClean="0"/>
              <a:t> </a:t>
            </a:r>
            <a:r>
              <a:rPr lang="ru-RU" dirty="0" err="1" smtClean="0"/>
              <a:t>ашу</a:t>
            </a:r>
            <a:r>
              <a:rPr lang="ru-RU" dirty="0" smtClean="0"/>
              <a:t> </a:t>
            </a:r>
            <a:r>
              <a:rPr lang="ru-RU" dirty="0" err="1" smtClean="0"/>
              <a:t>және игеру</a:t>
            </a:r>
            <a:r>
              <a:rPr lang="ru-RU" dirty="0" smtClean="0"/>
              <a:t> </a:t>
            </a:r>
            <a:r>
              <a:rPr lang="ru-RU" dirty="0" err="1" smtClean="0"/>
              <a:t>шарттары</a:t>
            </a:r>
            <a:r>
              <a:rPr lang="ru-RU" dirty="0" smtClean="0"/>
              <a:t>; 5) </a:t>
            </a:r>
            <a:r>
              <a:rPr lang="ru-RU" dirty="0" err="1" smtClean="0"/>
              <a:t>кен</a:t>
            </a:r>
            <a:r>
              <a:rPr lang="ru-RU" dirty="0" smtClean="0"/>
              <a:t> </a:t>
            </a:r>
            <a:r>
              <a:rPr lang="ru-RU" dirty="0" err="1" smtClean="0"/>
              <a:t>орнының зерделену</a:t>
            </a:r>
            <a:r>
              <a:rPr lang="ru-RU" dirty="0" smtClean="0"/>
              <a:t>, </a:t>
            </a:r>
            <a:r>
              <a:rPr lang="ru-RU" dirty="0" err="1" smtClean="0"/>
              <a:t>барлану</a:t>
            </a:r>
            <a:r>
              <a:rPr lang="ru-RU" dirty="0" smtClean="0"/>
              <a:t>, </a:t>
            </a:r>
            <a:r>
              <a:rPr lang="ru-RU" dirty="0" err="1" smtClean="0"/>
              <a:t>өнеркәсіпте пайдалануға дайындық дәрежесі</a:t>
            </a:r>
            <a:r>
              <a:rPr lang="ru-RU" dirty="0" smtClean="0"/>
              <a:t>. </a:t>
            </a:r>
            <a:r>
              <a:rPr lang="ru-RU" dirty="0" err="1" smtClean="0"/>
              <a:t>Осындай</a:t>
            </a:r>
            <a:r>
              <a:rPr lang="ru-RU" dirty="0" smtClean="0"/>
              <a:t> </a:t>
            </a:r>
            <a:r>
              <a:rPr lang="ru-RU" dirty="0" err="1" smtClean="0"/>
              <a:t>сипаттаманы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үшін пайдалы</a:t>
            </a:r>
            <a:r>
              <a:rPr lang="ru-RU" dirty="0" smtClean="0"/>
              <a:t> </a:t>
            </a:r>
            <a:r>
              <a:rPr lang="ru-RU" dirty="0" err="1" smtClean="0"/>
              <a:t>қазбалардың кен</a:t>
            </a:r>
            <a:r>
              <a:rPr lang="ru-RU" dirty="0" smtClean="0"/>
              <a:t> </a:t>
            </a:r>
            <a:r>
              <a:rPr lang="ru-RU" dirty="0" err="1" smtClean="0"/>
              <a:t>орындары</a:t>
            </a:r>
            <a:r>
              <a:rPr lang="ru-RU" dirty="0" smtClean="0"/>
              <a:t>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есептеу</a:t>
            </a:r>
            <a:r>
              <a:rPr lang="ru-RU" dirty="0" smtClean="0"/>
              <a:t> </a:t>
            </a:r>
            <a:r>
              <a:rPr lang="ru-RU" dirty="0" err="1" smtClean="0"/>
              <a:t>блоктарына</a:t>
            </a:r>
            <a:r>
              <a:rPr lang="ru-RU" dirty="0" smtClean="0"/>
              <a:t> </a:t>
            </a:r>
            <a:r>
              <a:rPr lang="ru-RU" dirty="0" err="1" smtClean="0"/>
              <a:t>бөлінеді және олар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қорлар қорлардың қолданыстағы жіктелуіне</a:t>
            </a:r>
            <a:r>
              <a:rPr lang="ru-RU" dirty="0" smtClean="0"/>
              <a:t> </a:t>
            </a:r>
            <a:r>
              <a:rPr lang="ru-RU" dirty="0" err="1" smtClean="0"/>
              <a:t>сәйкес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топтар</a:t>
            </a:r>
            <a:r>
              <a:rPr lang="ru-RU" dirty="0" smtClean="0"/>
              <a:t> мен </a:t>
            </a:r>
            <a:r>
              <a:rPr lang="ru-RU" dirty="0" err="1" smtClean="0"/>
              <a:t>санаттарға жатқызылады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4103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357298"/>
            <a:ext cx="7408333" cy="4768865"/>
          </a:xfrm>
        </p:spPr>
        <p:txBody>
          <a:bodyPr>
            <a:normAutofit/>
          </a:bodyPr>
          <a:lstStyle/>
          <a:p>
            <a:r>
              <a:rPr lang="ru-RU" sz="2200" i="1" dirty="0" smtClean="0"/>
              <a:t>А </a:t>
            </a:r>
            <a:r>
              <a:rPr lang="ru-RU" sz="2200" i="1" dirty="0" err="1" smtClean="0"/>
              <a:t>санаты-қорлар барлық жағынан барлау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қазбаларымен шектелген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тізбекте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есептеледі</a:t>
            </a:r>
            <a:r>
              <a:rPr lang="ru-RU" sz="2200" i="1" dirty="0" smtClean="0"/>
              <a:t>. </a:t>
            </a:r>
            <a:r>
              <a:rPr lang="ru-RU" sz="2200" i="1" dirty="0" err="1" smtClean="0"/>
              <a:t>Блоктың барлануы</a:t>
            </a:r>
            <a:r>
              <a:rPr lang="ru-RU" sz="2200" i="1" dirty="0" smtClean="0"/>
              <a:t>: </a:t>
            </a:r>
          </a:p>
          <a:p>
            <a:r>
              <a:rPr lang="ru-RU" sz="2200" i="1" dirty="0" smtClean="0"/>
              <a:t>1)-</a:t>
            </a:r>
            <a:r>
              <a:rPr lang="ru-RU" sz="2200" i="1" dirty="0" err="1" smtClean="0"/>
              <a:t>пайдалы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қазба денелерінің жату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жағдайларын, нысандары</a:t>
            </a:r>
            <a:r>
              <a:rPr lang="ru-RU" sz="2200" i="1" dirty="0" smtClean="0"/>
              <a:t> мен </a:t>
            </a:r>
            <a:r>
              <a:rPr lang="ru-RU" sz="2200" i="1" dirty="0" err="1" smtClean="0"/>
              <a:t>құрылысын толық  анықтауды</a:t>
            </a:r>
            <a:r>
              <a:rPr lang="ru-RU" sz="2200" i="1" dirty="0" smtClean="0"/>
              <a:t>; </a:t>
            </a:r>
          </a:p>
          <a:p>
            <a:r>
              <a:rPr lang="ru-RU" sz="2200" i="1" dirty="0" smtClean="0"/>
              <a:t>2)</a:t>
            </a:r>
            <a:r>
              <a:rPr lang="ru-RU" sz="2200" i="1" dirty="0" err="1" smtClean="0"/>
              <a:t>-шикізаттың сапасы</a:t>
            </a:r>
            <a:r>
              <a:rPr lang="ru-RU" sz="2200" i="1" dirty="0" smtClean="0"/>
              <a:t> мен </a:t>
            </a:r>
            <a:r>
              <a:rPr lang="ru-RU" sz="2200" i="1" dirty="0" err="1" smtClean="0"/>
              <a:t>технологиялық қасиеттерін толық зерделеуді</a:t>
            </a:r>
            <a:r>
              <a:rPr lang="ru-RU" sz="2200" i="1" dirty="0" smtClean="0"/>
              <a:t>; </a:t>
            </a:r>
          </a:p>
          <a:p>
            <a:r>
              <a:rPr lang="ru-RU" sz="2200" i="1" dirty="0" smtClean="0"/>
              <a:t>3)</a:t>
            </a:r>
            <a:r>
              <a:rPr lang="ru-RU" sz="2200" i="1" dirty="0" err="1" smtClean="0"/>
              <a:t>-шикізаттың табиғи типтері</a:t>
            </a:r>
            <a:r>
              <a:rPr lang="ru-RU" sz="2200" i="1" dirty="0" smtClean="0"/>
              <a:t> мен </a:t>
            </a:r>
            <a:r>
              <a:rPr lang="ru-RU" sz="2200" i="1" dirty="0" err="1" smtClean="0"/>
              <a:t>өнеркәсіптік сорттарын</a:t>
            </a:r>
            <a:r>
              <a:rPr lang="ru-RU" sz="2200" i="1" dirty="0" smtClean="0"/>
              <a:t>, </a:t>
            </a:r>
            <a:r>
              <a:rPr lang="ru-RU" sz="2200" i="1" dirty="0" err="1" smtClean="0"/>
              <a:t>пайдалы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қазба денесінің ішіндегі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кондициялық емес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және Кенді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емес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учаскелерді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бөліп алуды</a:t>
            </a:r>
            <a:r>
              <a:rPr lang="ru-RU" sz="2200" i="1" dirty="0" smtClean="0"/>
              <a:t>, </a:t>
            </a:r>
            <a:r>
              <a:rPr lang="ru-RU" sz="2200" i="1" dirty="0" err="1" smtClean="0"/>
              <a:t>контурлауды</a:t>
            </a:r>
            <a:r>
              <a:rPr lang="ru-RU" sz="2200" i="1" dirty="0" smtClean="0"/>
              <a:t>; </a:t>
            </a:r>
          </a:p>
          <a:p>
            <a:r>
              <a:rPr lang="ru-RU" sz="2200" i="1" dirty="0" smtClean="0"/>
              <a:t>4)-</a:t>
            </a:r>
            <a:r>
              <a:rPr lang="ru-RU" sz="2200" i="1" dirty="0" err="1" smtClean="0"/>
              <a:t>кен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орнын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игерудің тау-кен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техникалық жағдайларын толық анықтауды қамтамасыз етуі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тиіс</a:t>
            </a:r>
            <a:r>
              <a:rPr lang="ru-RU" sz="2200" i="1" dirty="0" smtClean="0"/>
              <a:t>.</a:t>
            </a:r>
            <a:endParaRPr lang="ru-RU" sz="2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8328"/>
            <a:ext cx="8424936" cy="786416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Қорлар санаты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629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640959" cy="6264696"/>
          </a:xfrm>
        </p:spPr>
        <p:txBody>
          <a:bodyPr>
            <a:normAutofit/>
          </a:bodyPr>
          <a:lstStyle/>
          <a:p>
            <a:endParaRPr lang="ru-RU" sz="2200" i="1" dirty="0" smtClean="0"/>
          </a:p>
          <a:p>
            <a:r>
              <a:rPr lang="ru-RU" sz="2200" i="1" dirty="0" smtClean="0"/>
              <a:t>В </a:t>
            </a:r>
            <a:r>
              <a:rPr lang="ru-RU" sz="2200" i="1" dirty="0" err="1" smtClean="0"/>
              <a:t>санаты</a:t>
            </a:r>
            <a:r>
              <a:rPr lang="ru-RU" sz="2200" i="1" dirty="0" smtClean="0"/>
              <a:t> - </a:t>
            </a:r>
            <a:r>
              <a:rPr lang="ru-RU" sz="2200" i="1" dirty="0" err="1" smtClean="0"/>
              <a:t>қорлар барлау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қазбаларының контурында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қарапайым жату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жағдайларында</a:t>
            </a:r>
            <a:r>
              <a:rPr lang="ru-RU" sz="2200" i="1" dirty="0" smtClean="0"/>
              <a:t>, </a:t>
            </a:r>
            <a:r>
              <a:rPr lang="ru-RU" sz="2200" i="1" dirty="0" err="1" smtClean="0"/>
              <a:t>шоғырдың </a:t>
            </a:r>
            <a:r>
              <a:rPr lang="ru-RU" sz="2200" i="1" dirty="0" smtClean="0"/>
              <a:t>аз </a:t>
            </a:r>
            <a:r>
              <a:rPr lang="ru-RU" sz="2200" i="1" dirty="0" err="1" smtClean="0"/>
              <a:t>өзгергіштігінде және шикізат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сапасында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немесе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олардың тұрақты өзгергіштігінде сенімді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белгіленген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экстраполяцияның шектеулі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аймағын қоса отырып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есептеледі</a:t>
            </a:r>
            <a:r>
              <a:rPr lang="ru-RU" sz="2200" i="1" dirty="0" smtClean="0"/>
              <a:t>. </a:t>
            </a:r>
            <a:r>
              <a:rPr lang="ru-RU" sz="2200" i="1" dirty="0" err="1" smtClean="0"/>
              <a:t>Барлану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дәрежесі мыналарды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қамтамасыз етеді</a:t>
            </a:r>
            <a:r>
              <a:rPr lang="ru-RU" sz="2200" i="1" dirty="0" smtClean="0"/>
              <a:t>: 1)</a:t>
            </a:r>
            <a:r>
              <a:rPr lang="ru-RU" sz="2200" i="1" dirty="0" err="1" smtClean="0"/>
              <a:t>-шоғырлардың</a:t>
            </a:r>
            <a:r>
              <a:rPr lang="ru-RU" sz="2200" i="1" dirty="0" smtClean="0"/>
              <a:t> </a:t>
            </a:r>
            <a:r>
              <a:rPr lang="kk-KZ" sz="2200" i="1" dirty="0" smtClean="0"/>
              <a:t>(залежи)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жату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жағдайының, нысаны</a:t>
            </a:r>
            <a:r>
              <a:rPr lang="ru-RU" sz="2200" i="1" dirty="0" smtClean="0"/>
              <a:t> мен </a:t>
            </a:r>
            <a:r>
              <a:rPr lang="ru-RU" sz="2200" i="1" dirty="0" err="1" smtClean="0"/>
              <a:t>құрылысының ерекшеліктерін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анықтау</a:t>
            </a:r>
            <a:r>
              <a:rPr lang="ru-RU" sz="2200" i="1" dirty="0" smtClean="0"/>
              <a:t>; </a:t>
            </a:r>
          </a:p>
          <a:p>
            <a:r>
              <a:rPr lang="ru-RU" sz="2200" i="1" dirty="0" smtClean="0"/>
              <a:t>2) - </a:t>
            </a:r>
            <a:r>
              <a:rPr lang="ru-RU" sz="2200" i="1" dirty="0" err="1" smtClean="0"/>
              <a:t>кен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шоғырының ішінде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Кенді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емес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және кондициялық емес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учаскелерді</a:t>
            </a:r>
            <a:r>
              <a:rPr lang="ru-RU" sz="2200" i="1" dirty="0" smtClean="0"/>
              <a:t>, </a:t>
            </a:r>
            <a:r>
              <a:rPr lang="ru-RU" sz="2200" i="1" dirty="0" err="1" smtClean="0"/>
              <a:t>шикізаттың табиғи типтері</a:t>
            </a:r>
            <a:r>
              <a:rPr lang="ru-RU" sz="2200" i="1" dirty="0" smtClean="0"/>
              <a:t> мен </a:t>
            </a:r>
            <a:r>
              <a:rPr lang="ru-RU" sz="2200" i="1" dirty="0" err="1" smtClean="0"/>
              <a:t>өнеркәсіптік сорттарын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бөлу</a:t>
            </a:r>
            <a:r>
              <a:rPr lang="ru-RU" sz="2200" i="1" dirty="0" smtClean="0"/>
              <a:t>, </a:t>
            </a:r>
            <a:r>
              <a:rPr lang="ru-RU" sz="2200" i="1" dirty="0" err="1" smtClean="0"/>
              <a:t>сондай-ақ нақты контурсыз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бөлу заңдылықтары мен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кеңістіктік арақатынасын айқындау</a:t>
            </a:r>
            <a:r>
              <a:rPr lang="ru-RU" sz="2200" i="1" dirty="0" smtClean="0"/>
              <a:t>; </a:t>
            </a:r>
          </a:p>
          <a:p>
            <a:r>
              <a:rPr lang="ru-RU" sz="2200" i="1" dirty="0" smtClean="0"/>
              <a:t>3) </a:t>
            </a:r>
            <a:r>
              <a:rPr lang="ru-RU" sz="2200" i="1" dirty="0" err="1" smtClean="0"/>
              <a:t>Шикізат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сапасын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анықтау</a:t>
            </a:r>
            <a:r>
              <a:rPr lang="ru-RU" sz="2200" i="1" dirty="0" smtClean="0"/>
              <a:t>; </a:t>
            </a:r>
          </a:p>
          <a:p>
            <a:r>
              <a:rPr lang="ru-RU" sz="2200" i="1" dirty="0" smtClean="0"/>
              <a:t>4)-</a:t>
            </a:r>
            <a:r>
              <a:rPr lang="ru-RU" sz="2200" i="1" dirty="0" err="1" smtClean="0"/>
              <a:t>кен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орнын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игерудің негізгі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тау-кен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техникалық жағдайларын анықтау.</a:t>
            </a:r>
            <a:endParaRPr lang="ru-RU" sz="2200" dirty="0"/>
          </a:p>
        </p:txBody>
      </p:sp>
    </p:spTree>
    <p:extLst>
      <p:ext uri="{BB962C8B-B14F-4D97-AF65-F5344CB8AC3E}">
        <p14:creationId xmlns="" xmlns:p14="http://schemas.microsoft.com/office/powerpoint/2010/main" val="404268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6309320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С1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санаты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-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қорлар блоктардың контурларында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есептеледі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олардың шекаралары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осы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барлау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қазбаларының интерполяциясы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мен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экстраполяциясын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кеңінен пайдалану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негізінде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жүргізіледі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Қорлары 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С1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санатына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жататын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блоктардың барлану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дәрежесі мыналарды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қамтамасыз етуі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тиіс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: 1)-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кен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денелерінің жату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жағдайларын, нысандары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мен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құрылысын жалпы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сипаттарда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анықтау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; 2)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-шикізаттың негізгі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табиғи типтері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мен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өнеркәсіптік сорттарын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бөлу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; 3)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-оның сапасы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мен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технологиялық қасиеттері туралы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жалпы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деректер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алу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.; 4) -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кен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орнын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игеру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шарттары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туралы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жалпы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түсінік алу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. С2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санаты-қорлар тау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жыныстарының қолайлы құрылымдары 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мен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кешендерінің контурлары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шегінде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есептеледі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. Кен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денелерінің жату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жағдайлары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нысаны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мен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таралуы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шикізаттың сапасы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мен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оның қасиеттері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кен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орнын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игеру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шарттары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кен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денелерінің бірлі-жарым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қиылыстарымен расталатын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геологиялық және геофизикалық деректер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негізінде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немесе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қорлар неғұрлым жоғары санаттар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бойынша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есептелген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жапсарлас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учаскелерге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accent2">
                    <a:lumMod val="75000"/>
                  </a:schemeClr>
                </a:solidFill>
              </a:rPr>
              <a:t>ұқсас анықталады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831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0648"/>
            <a:ext cx="8712967" cy="6597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 smtClean="0"/>
              <a:t>   </a:t>
            </a:r>
          </a:p>
          <a:p>
            <a:pPr>
              <a:buNone/>
            </a:pPr>
            <a:r>
              <a:rPr lang="ru-RU" sz="2800" smtClean="0"/>
              <a:t>    </a:t>
            </a:r>
            <a:r>
              <a:rPr lang="ru-RU" sz="2200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қорларды бағалау кезінде</a:t>
            </a:r>
            <a:r>
              <a:rPr lang="ru-RU" sz="2200" dirty="0" smtClean="0"/>
              <a:t> </a:t>
            </a:r>
            <a:r>
              <a:rPr lang="ru-RU" sz="2200" dirty="0" err="1" smtClean="0"/>
              <a:t>мынадай</a:t>
            </a:r>
            <a:r>
              <a:rPr lang="ru-RU" sz="2200" dirty="0" smtClean="0"/>
              <a:t> </a:t>
            </a:r>
            <a:r>
              <a:rPr lang="ru-RU" sz="2200" dirty="0" err="1" smtClean="0"/>
              <a:t>қағидаттарды ескеру</a:t>
            </a:r>
            <a:r>
              <a:rPr lang="ru-RU" sz="2200" dirty="0" smtClean="0"/>
              <a:t> </a:t>
            </a:r>
            <a:r>
              <a:rPr lang="ru-RU" sz="2200" dirty="0" err="1" smtClean="0"/>
              <a:t>қажет.1</a:t>
            </a:r>
            <a:r>
              <a:rPr lang="ru-RU" sz="2200" dirty="0" smtClean="0"/>
              <a:t>) </a:t>
            </a:r>
            <a:r>
              <a:rPr lang="ru-RU" sz="2200" dirty="0" err="1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 </a:t>
            </a:r>
            <a:r>
              <a:rPr lang="ru-RU" sz="2200" dirty="0" smtClean="0"/>
              <a:t>– </a:t>
            </a:r>
            <a:r>
              <a:rPr lang="ru-RU" sz="2200" dirty="0" err="1" smtClean="0"/>
              <a:t>бұл пайдалы</a:t>
            </a:r>
            <a:r>
              <a:rPr lang="ru-RU" sz="2200" dirty="0" smtClean="0"/>
              <a:t> </a:t>
            </a:r>
            <a:r>
              <a:rPr lang="ru-RU" sz="2200" dirty="0" err="1" smtClean="0"/>
              <a:t>қазбалардың кен</a:t>
            </a:r>
            <a:r>
              <a:rPr lang="ru-RU" sz="2200" dirty="0" smtClean="0"/>
              <a:t> </a:t>
            </a:r>
            <a:r>
              <a:rPr lang="ru-RU" sz="2200" dirty="0" err="1" smtClean="0"/>
              <a:t>орындарының пайда</a:t>
            </a:r>
            <a:r>
              <a:rPr lang="ru-RU" sz="2200" dirty="0" smtClean="0"/>
              <a:t> </a:t>
            </a:r>
            <a:r>
              <a:rPr lang="ru-RU" sz="2200" dirty="0" err="1" smtClean="0"/>
              <a:t>болуы</a:t>
            </a:r>
            <a:r>
              <a:rPr lang="ru-RU" sz="2200" dirty="0" smtClean="0"/>
              <a:t> мен </a:t>
            </a:r>
            <a:r>
              <a:rPr lang="ru-RU" sz="2200" dirty="0" err="1" smtClean="0"/>
              <a:t>орналасу</a:t>
            </a:r>
            <a:r>
              <a:rPr lang="ru-RU" sz="2200" dirty="0" smtClean="0"/>
              <a:t> </a:t>
            </a:r>
            <a:r>
              <a:rPr lang="ru-RU" sz="2200" dirty="0" err="1" smtClean="0"/>
              <a:t>заңдылықтары және бағаланатын аумақтың геологиялық құрылымы мен</a:t>
            </a:r>
            <a:r>
              <a:rPr lang="ru-RU" sz="2200" dirty="0" smtClean="0"/>
              <a:t> </a:t>
            </a:r>
            <a:r>
              <a:rPr lang="ru-RU" sz="2200" dirty="0" err="1" smtClean="0"/>
              <a:t>геологиялық </a:t>
            </a:r>
            <a:r>
              <a:rPr lang="ru-RU" sz="2200" dirty="0" smtClean="0"/>
              <a:t>даму </a:t>
            </a:r>
            <a:r>
              <a:rPr lang="ru-RU" sz="2200" dirty="0" err="1" smtClean="0"/>
              <a:t>тарихын</a:t>
            </a:r>
            <a:r>
              <a:rPr lang="ru-RU" sz="2200" dirty="0" smtClean="0"/>
              <a:t> </a:t>
            </a:r>
            <a:r>
              <a:rPr lang="ru-RU" sz="2200" dirty="0" err="1" smtClean="0"/>
              <a:t>ашатын</a:t>
            </a:r>
            <a:r>
              <a:rPr lang="ru-RU" sz="2200" dirty="0" smtClean="0"/>
              <a:t> </a:t>
            </a:r>
            <a:r>
              <a:rPr lang="ru-RU" sz="2200" dirty="0" err="1" smtClean="0"/>
              <a:t>зерттеулер</a:t>
            </a:r>
            <a:r>
              <a:rPr lang="ru-RU" sz="2200" dirty="0" smtClean="0"/>
              <a:t> </a:t>
            </a:r>
            <a:r>
              <a:rPr lang="ru-RU" sz="2200" dirty="0" err="1" smtClean="0"/>
              <a:t>негізінде</a:t>
            </a:r>
            <a:r>
              <a:rPr lang="ru-RU" sz="2200" dirty="0" smtClean="0"/>
              <a:t> </a:t>
            </a:r>
            <a:r>
              <a:rPr lang="ru-RU" sz="2200" dirty="0" err="1" smtClean="0"/>
              <a:t>болжанатын</a:t>
            </a:r>
            <a:r>
              <a:rPr lang="ru-RU" sz="2200" dirty="0" smtClean="0"/>
              <a:t> </a:t>
            </a:r>
            <a:r>
              <a:rPr lang="ru-RU" sz="2200" dirty="0" err="1" smtClean="0"/>
              <a:t>барланба</a:t>
            </a:r>
            <a:r>
              <a:rPr lang="kk-KZ" sz="2200" dirty="0" smtClean="0"/>
              <a:t>ған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қорлар.2</a:t>
            </a:r>
            <a:r>
              <a:rPr lang="ru-RU" sz="2200" dirty="0" smtClean="0"/>
              <a:t>) </a:t>
            </a:r>
            <a:r>
              <a:rPr lang="ru-RU" sz="2200" dirty="0" err="1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 </a:t>
            </a:r>
            <a:r>
              <a:rPr lang="ru-RU" sz="2200" dirty="0" smtClean="0"/>
              <a:t>С2 </a:t>
            </a:r>
            <a:r>
              <a:rPr lang="ru-RU" sz="2200" dirty="0" err="1" smtClean="0"/>
              <a:t>санатындағы қорлардан 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объектілер</a:t>
            </a:r>
            <a:r>
              <a:rPr lang="ru-RU" sz="2200" dirty="0" smtClean="0"/>
              <a:t> </a:t>
            </a:r>
            <a:r>
              <a:rPr lang="ru-RU" sz="2200" dirty="0" err="1" smtClean="0"/>
              <a:t>бойынша</a:t>
            </a:r>
            <a:r>
              <a:rPr lang="ru-RU" sz="2200" dirty="0" smtClean="0"/>
              <a:t> </a:t>
            </a:r>
            <a:r>
              <a:rPr lang="ru-RU" sz="2200" dirty="0" err="1" smtClean="0"/>
              <a:t>бағалау параметрлері</a:t>
            </a:r>
            <a:r>
              <a:rPr lang="ru-RU" sz="2200" dirty="0" smtClean="0"/>
              <a:t> </a:t>
            </a:r>
            <a:r>
              <a:rPr lang="ru-RU" sz="2200" dirty="0" err="1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болып</a:t>
            </a:r>
            <a:r>
              <a:rPr lang="ru-RU" sz="2200" dirty="0" smtClean="0"/>
              <a:t> </a:t>
            </a:r>
            <a:r>
              <a:rPr lang="ru-RU" sz="2200" dirty="0" err="1" smtClean="0"/>
              <a:t>табылатындығымен ерекшеленеді</a:t>
            </a:r>
            <a:r>
              <a:rPr lang="ru-RU" sz="2200" dirty="0" smtClean="0"/>
              <a:t>. </a:t>
            </a:r>
            <a:r>
              <a:rPr lang="ru-RU" sz="2200" dirty="0" err="1" smtClean="0"/>
              <a:t>Қорлар жанама</a:t>
            </a:r>
            <a:r>
              <a:rPr lang="ru-RU" sz="2200" dirty="0" smtClean="0"/>
              <a:t> </a:t>
            </a:r>
            <a:r>
              <a:rPr lang="ru-RU" sz="2200" dirty="0" err="1" smtClean="0"/>
              <a:t>түрде анықталады және оларды</a:t>
            </a:r>
            <a:r>
              <a:rPr lang="ru-RU" sz="2200" dirty="0" smtClean="0"/>
              <a:t> </a:t>
            </a:r>
            <a:r>
              <a:rPr lang="ru-RU" sz="2200" dirty="0" err="1" smtClean="0"/>
              <a:t>геометриялық контурлардан</a:t>
            </a:r>
            <a:r>
              <a:rPr lang="ru-RU" sz="2200" dirty="0" smtClean="0"/>
              <a:t> </a:t>
            </a:r>
            <a:r>
              <a:rPr lang="ru-RU" sz="2200" dirty="0" err="1" smtClean="0"/>
              <a:t>тыс</a:t>
            </a:r>
            <a:r>
              <a:rPr lang="ru-RU" sz="2200" dirty="0" smtClean="0"/>
              <a:t> </a:t>
            </a:r>
            <a:r>
              <a:rPr lang="ru-RU" sz="2200" dirty="0" err="1" smtClean="0"/>
              <a:t>санауға </a:t>
            </a:r>
            <a:r>
              <a:rPr lang="ru-RU" sz="2200" dirty="0" smtClean="0"/>
              <a:t>болады.3) </a:t>
            </a:r>
            <a:r>
              <a:rPr lang="ru-RU" sz="2200" dirty="0" err="1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 геологиялық</a:t>
            </a:r>
            <a:r>
              <a:rPr lang="ru-RU" sz="2200" dirty="0" smtClean="0"/>
              <a:t>, </a:t>
            </a:r>
            <a:r>
              <a:rPr lang="ru-RU" sz="2200" dirty="0" err="1" smtClean="0"/>
              <a:t>геофизикалық және геохимиялық зерттеулердің</a:t>
            </a:r>
            <a:r>
              <a:rPr lang="ru-RU" sz="2200" dirty="0" smtClean="0"/>
              <a:t>, </a:t>
            </a:r>
            <a:r>
              <a:rPr lang="ru-RU" sz="2200" dirty="0" err="1" smtClean="0"/>
              <a:t>сондай-ақ пайдалы</a:t>
            </a:r>
            <a:r>
              <a:rPr lang="ru-RU" sz="2200" dirty="0" smtClean="0"/>
              <a:t> </a:t>
            </a:r>
            <a:r>
              <a:rPr lang="ru-RU" sz="2200" dirty="0" err="1" smtClean="0"/>
              <a:t>қазбаны оқшаулау жағдайларын айқындайтын құрылымдық-тектоникалық</a:t>
            </a:r>
            <a:r>
              <a:rPr lang="ru-RU" sz="2200" dirty="0" smtClean="0"/>
              <a:t>, </a:t>
            </a:r>
            <a:r>
              <a:rPr lang="ru-RU" sz="2200" dirty="0" err="1" smtClean="0"/>
              <a:t>минералды-петрографиялық</a:t>
            </a:r>
            <a:r>
              <a:rPr lang="ru-RU" sz="2200" dirty="0" smtClean="0"/>
              <a:t>, </a:t>
            </a:r>
            <a:r>
              <a:rPr lang="ru-RU" sz="2200" dirty="0" err="1" smtClean="0"/>
              <a:t>литологиялық-стратиграфиялық</a:t>
            </a:r>
            <a:r>
              <a:rPr lang="ru-RU" sz="2200" dirty="0" smtClean="0"/>
              <a:t>, </a:t>
            </a:r>
            <a:r>
              <a:rPr lang="ru-RU" sz="2200" dirty="0" err="1" smtClean="0"/>
              <a:t>палеогеографиялық және басқа </a:t>
            </a:r>
            <a:r>
              <a:rPr lang="ru-RU" sz="2200" dirty="0" smtClean="0"/>
              <a:t>да </a:t>
            </a:r>
            <a:r>
              <a:rPr lang="ru-RU" sz="2200" dirty="0" err="1" smtClean="0"/>
              <a:t>факторлардың деректері</a:t>
            </a:r>
            <a:r>
              <a:rPr lang="ru-RU" sz="2200" dirty="0" smtClean="0"/>
              <a:t> </a:t>
            </a:r>
            <a:r>
              <a:rPr lang="ru-RU" sz="2200" dirty="0" err="1" smtClean="0"/>
              <a:t>негізінде</a:t>
            </a:r>
            <a:r>
              <a:rPr lang="ru-RU" sz="2200" dirty="0" smtClean="0"/>
              <a:t> </a:t>
            </a:r>
            <a:r>
              <a:rPr lang="ru-RU" sz="2200" dirty="0" err="1" smtClean="0"/>
              <a:t>есептеледі</a:t>
            </a:r>
            <a:r>
              <a:rPr lang="ru-RU" sz="2200" dirty="0" smtClean="0"/>
              <a:t>. </a:t>
            </a:r>
            <a:endParaRPr lang="ru-RU" sz="2200" dirty="0"/>
          </a:p>
        </p:txBody>
      </p:sp>
    </p:spTree>
    <p:extLst>
      <p:ext uri="{BB962C8B-B14F-4D97-AF65-F5344CB8AC3E}">
        <p14:creationId xmlns="" xmlns:p14="http://schemas.microsoft.com/office/powerpoint/2010/main" val="101853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642918"/>
            <a:ext cx="7408333" cy="5483245"/>
          </a:xfrm>
        </p:spPr>
        <p:txBody>
          <a:bodyPr/>
          <a:lstStyle/>
          <a:p>
            <a:endParaRPr lang="ru-RU" sz="2200" dirty="0" smtClean="0"/>
          </a:p>
          <a:p>
            <a:r>
              <a:rPr lang="ru-RU" sz="2200" dirty="0" smtClean="0"/>
              <a:t>4</a:t>
            </a:r>
            <a:r>
              <a:rPr lang="ru-RU" sz="2200" dirty="0" smtClean="0"/>
              <a:t>) </a:t>
            </a:r>
            <a:r>
              <a:rPr lang="ru-RU" sz="2200" dirty="0" err="1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 минералдық-шикізат базасын</a:t>
            </a:r>
            <a:r>
              <a:rPr lang="ru-RU" sz="2200" dirty="0" smtClean="0"/>
              <a:t> </a:t>
            </a:r>
            <a:r>
              <a:rPr lang="ru-RU" sz="2200" dirty="0" err="1" smtClean="0"/>
              <a:t>кеңейту мүмкіндігін бағалауға мүмкіндік береді</a:t>
            </a:r>
            <a:r>
              <a:rPr lang="ru-RU" sz="2200" dirty="0" smtClean="0"/>
              <a:t> </a:t>
            </a:r>
            <a:r>
              <a:rPr lang="ru-RU" sz="2200" dirty="0" err="1" smtClean="0"/>
              <a:t>және геологиялық зерттеулер</a:t>
            </a:r>
            <a:r>
              <a:rPr lang="ru-RU" sz="2200" dirty="0" smtClean="0"/>
              <a:t> мен </a:t>
            </a:r>
            <a:r>
              <a:rPr lang="ru-RU" sz="2200" dirty="0" err="1" smtClean="0"/>
              <a:t>геологиялық барлау</a:t>
            </a:r>
            <a:r>
              <a:rPr lang="ru-RU" sz="2200" dirty="0" smtClean="0"/>
              <a:t> </a:t>
            </a:r>
            <a:r>
              <a:rPr lang="ru-RU" sz="2200" dirty="0" err="1" smtClean="0"/>
              <a:t>жұмыстарының барлық түрлерінің бағытын жоспарлау</a:t>
            </a:r>
            <a:r>
              <a:rPr lang="ru-RU" sz="2200" dirty="0" smtClean="0"/>
              <a:t> </a:t>
            </a:r>
            <a:r>
              <a:rPr lang="ru-RU" sz="2200" dirty="0" err="1" smtClean="0"/>
              <a:t>мен</a:t>
            </a:r>
            <a:r>
              <a:rPr lang="ru-RU" sz="2200" dirty="0" smtClean="0"/>
              <a:t> </a:t>
            </a:r>
            <a:r>
              <a:rPr lang="ru-RU" sz="2200" dirty="0" err="1" smtClean="0"/>
              <a:t>таңдау үшін негіз</a:t>
            </a:r>
            <a:r>
              <a:rPr lang="ru-RU" sz="2200" dirty="0" smtClean="0"/>
              <a:t> </a:t>
            </a:r>
            <a:r>
              <a:rPr lang="ru-RU" sz="2200" dirty="0" err="1" smtClean="0"/>
              <a:t>болуға тиіс.Сенімділік</a:t>
            </a:r>
            <a:r>
              <a:rPr lang="ru-RU" sz="2200" dirty="0" smtClean="0"/>
              <a:t> </a:t>
            </a:r>
            <a:r>
              <a:rPr lang="ru-RU" sz="2200" dirty="0" err="1" smtClean="0"/>
              <a:t>дәрежесі бойынша</a:t>
            </a:r>
            <a:r>
              <a:rPr lang="ru-RU" sz="2200" dirty="0" smtClean="0"/>
              <a:t> </a:t>
            </a:r>
            <a:r>
              <a:rPr lang="ru-RU" sz="2200" dirty="0" err="1" smtClean="0"/>
              <a:t>болжамды</a:t>
            </a:r>
            <a:r>
              <a:rPr lang="ru-RU" sz="2200" dirty="0" smtClean="0"/>
              <a:t> </a:t>
            </a:r>
            <a:r>
              <a:rPr lang="ru-RU" sz="2200" dirty="0" err="1" smtClean="0"/>
              <a:t>қорлардың үш тобы</a:t>
            </a:r>
            <a:r>
              <a:rPr lang="ru-RU" sz="2200" dirty="0" smtClean="0"/>
              <a:t> </a:t>
            </a:r>
            <a:r>
              <a:rPr lang="ru-RU" sz="2200" dirty="0" err="1" smtClean="0"/>
              <a:t>бөлінеді</a:t>
            </a:r>
            <a:r>
              <a:rPr lang="ru-RU" sz="2200" dirty="0" smtClean="0"/>
              <a:t>: 1-С2 </a:t>
            </a:r>
            <a:r>
              <a:rPr lang="ru-RU" sz="2200" dirty="0" err="1" smtClean="0"/>
              <a:t>санаты</a:t>
            </a:r>
            <a:r>
              <a:rPr lang="ru-RU" sz="2200" dirty="0" smtClean="0"/>
              <a:t> </a:t>
            </a:r>
            <a:r>
              <a:rPr lang="ru-RU" sz="2200" dirty="0" err="1" smtClean="0"/>
              <a:t>бойынша</a:t>
            </a:r>
            <a:r>
              <a:rPr lang="ru-RU" sz="2200" dirty="0" smtClean="0"/>
              <a:t> </a:t>
            </a:r>
            <a:r>
              <a:rPr lang="ru-RU" sz="2200" dirty="0" err="1" smtClean="0"/>
              <a:t>есептелгеннен</a:t>
            </a:r>
            <a:r>
              <a:rPr lang="ru-RU" sz="2200" dirty="0" smtClean="0"/>
              <a:t> </a:t>
            </a:r>
            <a:r>
              <a:rPr lang="ru-RU" sz="2200" dirty="0" err="1" smtClean="0"/>
              <a:t>тыс</a:t>
            </a:r>
            <a:r>
              <a:rPr lang="ru-RU" sz="2200" dirty="0" smtClean="0"/>
              <a:t> </a:t>
            </a:r>
            <a:r>
              <a:rPr lang="ru-RU" sz="2200" dirty="0" err="1" smtClean="0"/>
              <a:t>белгілі</a:t>
            </a:r>
            <a:r>
              <a:rPr lang="ru-RU" sz="2200" dirty="0" smtClean="0"/>
              <a:t> </a:t>
            </a:r>
            <a:r>
              <a:rPr lang="ru-RU" sz="2200" dirty="0" err="1" smtClean="0"/>
              <a:t>маңызды кен</a:t>
            </a:r>
            <a:r>
              <a:rPr lang="ru-RU" sz="2200" dirty="0" smtClean="0"/>
              <a:t> </a:t>
            </a:r>
            <a:r>
              <a:rPr lang="ru-RU" sz="2200" dirty="0" err="1" smtClean="0"/>
              <a:t>орындарының қорлары</a:t>
            </a:r>
            <a:r>
              <a:rPr lang="ru-RU" sz="2200" dirty="0" smtClean="0"/>
              <a:t>; 2-бұрыннан </a:t>
            </a:r>
            <a:r>
              <a:rPr lang="ru-RU" sz="2200" dirty="0" err="1" smtClean="0"/>
              <a:t>белгілі</a:t>
            </a:r>
            <a:r>
              <a:rPr lang="ru-RU" sz="2200" dirty="0" smtClean="0"/>
              <a:t> </a:t>
            </a:r>
            <a:r>
              <a:rPr lang="ru-RU" sz="2200" dirty="0" err="1" smtClean="0"/>
              <a:t>өнеркәсіптік кен</a:t>
            </a:r>
            <a:r>
              <a:rPr lang="ru-RU" sz="2200" dirty="0" smtClean="0"/>
              <a:t> </a:t>
            </a:r>
            <a:r>
              <a:rPr lang="ru-RU" sz="2200" dirty="0" err="1" smtClean="0"/>
              <a:t>орындары</a:t>
            </a:r>
            <a:r>
              <a:rPr lang="ru-RU" sz="2200" dirty="0" smtClean="0"/>
              <a:t> бар </a:t>
            </a:r>
            <a:r>
              <a:rPr lang="ru-RU" sz="2200" dirty="0" err="1" smtClean="0"/>
              <a:t>аудандарда</a:t>
            </a:r>
            <a:r>
              <a:rPr lang="ru-RU" sz="2200" dirty="0" smtClean="0"/>
              <a:t> </a:t>
            </a:r>
            <a:r>
              <a:rPr lang="ru-RU" sz="2200" dirty="0" err="1" smtClean="0"/>
              <a:t>ашылуы</a:t>
            </a:r>
            <a:r>
              <a:rPr lang="ru-RU" sz="2200" dirty="0" smtClean="0"/>
              <a:t> </a:t>
            </a:r>
            <a:r>
              <a:rPr lang="ru-RU" sz="2200" dirty="0" err="1" smtClean="0"/>
              <a:t>мүмкін жаңа кен</a:t>
            </a:r>
            <a:r>
              <a:rPr lang="ru-RU" sz="2200" dirty="0" smtClean="0"/>
              <a:t> </a:t>
            </a:r>
            <a:r>
              <a:rPr lang="ru-RU" sz="2200" dirty="0" err="1" smtClean="0"/>
              <a:t>орындарының қорлары</a:t>
            </a:r>
            <a:r>
              <a:rPr lang="ru-RU" sz="2200" dirty="0" smtClean="0"/>
              <a:t>; 3-өнеркәсіптік </a:t>
            </a:r>
            <a:r>
              <a:rPr lang="ru-RU" sz="2200" dirty="0" err="1" smtClean="0"/>
              <a:t>кен</a:t>
            </a:r>
            <a:r>
              <a:rPr lang="ru-RU" sz="2200" dirty="0" smtClean="0"/>
              <a:t> </a:t>
            </a:r>
            <a:r>
              <a:rPr lang="ru-RU" sz="2200" dirty="0" err="1" smtClean="0"/>
              <a:t>орындары</a:t>
            </a:r>
            <a:r>
              <a:rPr lang="ru-RU" sz="2200" dirty="0" smtClean="0"/>
              <a:t> </a:t>
            </a:r>
            <a:r>
              <a:rPr lang="ru-RU" sz="2200" dirty="0" err="1" smtClean="0"/>
              <a:t>әлі ашылмаған</a:t>
            </a:r>
            <a:r>
              <a:rPr lang="ru-RU" sz="2200" dirty="0" smtClean="0"/>
              <a:t>, </a:t>
            </a:r>
            <a:r>
              <a:rPr lang="ru-RU" sz="2200" dirty="0" err="1" smtClean="0"/>
              <a:t>бірақ қолайлы геологиялық алғышарттары </a:t>
            </a:r>
            <a:r>
              <a:rPr lang="ru-RU" sz="2200" dirty="0" smtClean="0"/>
              <a:t>бар </a:t>
            </a:r>
            <a:r>
              <a:rPr lang="ru-RU" sz="2200" dirty="0" err="1" smtClean="0"/>
              <a:t>аудандардағы қорлар</a:t>
            </a:r>
            <a:r>
              <a:rPr lang="ru-RU" sz="2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214554"/>
            <a:ext cx="7772400" cy="1524000"/>
          </a:xfrm>
        </p:spPr>
        <p:txBody>
          <a:bodyPr/>
          <a:lstStyle/>
          <a:p>
            <a:r>
              <a:rPr lang="kk-KZ" dirty="0" smtClean="0">
                <a:solidFill>
                  <a:schemeClr val="accent2">
                    <a:lumMod val="50000"/>
                  </a:schemeClr>
                </a:solidFill>
              </a:rPr>
              <a:t>Назарларыңызға </a:t>
            </a:r>
            <a:br>
              <a:rPr lang="kk-KZ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kk-KZ" dirty="0" smtClean="0">
                <a:solidFill>
                  <a:schemeClr val="accent2">
                    <a:lumMod val="50000"/>
                  </a:schemeClr>
                </a:solidFill>
              </a:rPr>
              <a:t>рахмет!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370</TotalTime>
  <Words>887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Д.Серікбаев атындағы Шығыс Қазақстан техникалық университеті.  </vt:lpstr>
      <vt:lpstr>Слайд 2</vt:lpstr>
      <vt:lpstr>Слайд 3</vt:lpstr>
      <vt:lpstr>    Кондициялардың мынадай негіздемелері болады:  1) Геологиялық негіздеме - бұл кен орнының ауқымының, орналасу жағдайларының, ішкі құрылысының, өзгермелілігі мен зерделенуінің, оның кен-техникалық және гидрогеологиялық игеру жағдайларының, кеңістіктік жағдайының, кендердің сапасының, олардың типтерінің және т.б. толық сипаттамасы, геологиялық негіздеме міндетті түрде кен денелерінің морфологиясы мен ауқымының тәуелділігін, сондай-ақ кен сапасының негізгі геологиялық-өнеркәсіптік параметрлердің өзгеруіне тәуелділігін талдауды қамтуы тиіс.  2) Техникалық-экономикалық негіздеме - бұл кенішті жобалау және оның процесінде минералдық шикізаттың барынша өндірілуін, қоршаған орта үшін ең аз шығындар мен залалды және т.б. қамтамасыз ететін геологиялық-өнеркәсіптік параметрлердің оңтайлы нұсқасын белгілеу.  Кондицияларды техникалық-экономикалық негіздеу кезінде мынадай көрсеткіштерді анықтау талап етіледі: кен орнын игеру тәсілі мен жүйесі; кәсіпорынның жылдық қуаты; күрделі шығындар; тау-кен кәсіпорындары өнімінің өзіндік құны 1т кен орны мен кен орнының құндылығы; күрделі салымдардың тиімділігі.  </vt:lpstr>
      <vt:lpstr>Слайд 5</vt:lpstr>
      <vt:lpstr>Қорлар санаты</vt:lpstr>
      <vt:lpstr>Слайд 7</vt:lpstr>
      <vt:lpstr>С1 санаты - қорлар блоктардың контурларында есептеледі, олардың шекаралары осы барлау қазбаларының интерполяциясы мен экстраполяциясын кеңінен пайдалану негізінде жүргізіледі. Қорлары С1 санатына жататын блоктардың барлану дәрежесі мыналарды қамтамасыз етуі тиіс: 1)-кен денелерінің жату жағдайларын, нысандары мен құрылысын жалпы сипаттарда анықтау; 2)-шикізаттың негізгі табиғи типтері мен өнеркәсіптік сорттарын бөлу; 3)-оның сапасы мен технологиялық қасиеттері туралы жалпы деректер алу.; 4) - кен орнын игеру шарттары туралы жалпы түсінік алу. С2 санаты-қорлар тау жыныстарының қолайлы құрылымдары мен кешендерінің контурлары шегінде есептеледі. Кен денелерінің жату жағдайлары, нысаны мен таралуы, шикізаттың сапасы мен оның қасиеттері, кен орнын игеру шарттары кен денелерінің бірлі-жарым қиылыстарымен расталатын геологиялық және геофизикалық деректер негізінде немесе қорлар неғұрлым жоғары санаттар бойынша есептелген жапсарлас учаскелерге ұқсас анықталады.  </vt:lpstr>
      <vt:lpstr>Слайд 9</vt:lpstr>
      <vt:lpstr>Слайд 10</vt:lpstr>
      <vt:lpstr>Назарларыңызға 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оценке перспектив Дельбегетейского оловорудного узла</dc:title>
  <dc:creator>User</dc:creator>
  <cp:lastModifiedBy>ПК</cp:lastModifiedBy>
  <cp:revision>30</cp:revision>
  <dcterms:created xsi:type="dcterms:W3CDTF">2013-09-16T07:33:26Z</dcterms:created>
  <dcterms:modified xsi:type="dcterms:W3CDTF">2021-09-07T17:27:45Z</dcterms:modified>
</cp:coreProperties>
</file>